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57" r:id="rId4"/>
    <p:sldId id="258" r:id="rId5"/>
    <p:sldId id="259" r:id="rId6"/>
    <p:sldId id="266" r:id="rId7"/>
    <p:sldId id="260" r:id="rId8"/>
    <p:sldId id="261" r:id="rId9"/>
    <p:sldId id="262" r:id="rId10"/>
    <p:sldId id="263" r:id="rId11"/>
    <p:sldId id="264" r:id="rId12"/>
    <p:sldId id="267" r:id="rId13"/>
    <p:sldId id="268" r:id="rId14"/>
    <p:sldId id="269" r:id="rId15"/>
    <p:sldId id="270" r:id="rId16"/>
    <p:sldId id="271" r:id="rId17"/>
    <p:sldId id="274" r:id="rId18"/>
    <p:sldId id="272" r:id="rId19"/>
    <p:sldId id="273" r:id="rId20"/>
    <p:sldId id="275" r:id="rId21"/>
    <p:sldId id="276" r:id="rId22"/>
    <p:sldId id="277" r:id="rId23"/>
    <p:sldId id="278" r:id="rId24"/>
    <p:sldId id="279" r:id="rId25"/>
    <p:sldId id="280" r:id="rId26"/>
    <p:sldId id="281" r:id="rId27"/>
    <p:sldId id="282" r:id="rId28"/>
    <p:sldId id="284" r:id="rId29"/>
    <p:sldId id="283" r:id="rId30"/>
    <p:sldId id="286" r:id="rId31"/>
    <p:sldId id="322" r:id="rId32"/>
    <p:sldId id="287" r:id="rId33"/>
    <p:sldId id="285"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4" r:id="rId47"/>
    <p:sldId id="300" r:id="rId48"/>
    <p:sldId id="301" r:id="rId49"/>
    <p:sldId id="303" r:id="rId50"/>
    <p:sldId id="305" r:id="rId51"/>
    <p:sldId id="306" r:id="rId52"/>
    <p:sldId id="307" r:id="rId53"/>
    <p:sldId id="302" r:id="rId54"/>
    <p:sldId id="308" r:id="rId55"/>
    <p:sldId id="309" r:id="rId56"/>
    <p:sldId id="310" r:id="rId57"/>
    <p:sldId id="311" r:id="rId58"/>
    <p:sldId id="312" r:id="rId59"/>
    <p:sldId id="313" r:id="rId60"/>
    <p:sldId id="314" r:id="rId61"/>
    <p:sldId id="315" r:id="rId62"/>
    <p:sldId id="316" r:id="rId63"/>
    <p:sldId id="319" r:id="rId64"/>
    <p:sldId id="317" r:id="rId65"/>
    <p:sldId id="318" r:id="rId66"/>
    <p:sldId id="320" r:id="rId67"/>
    <p:sldId id="324"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6" d="100"/>
          <a:sy n="76" d="100"/>
        </p:scale>
        <p:origin x="126" y="7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12/21/2019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12/21/2019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12/21/2019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12/21/2019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12/21/2019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video" Target="https://www.youtube.com/embed/O_9yqUMPdUQ" TargetMode="Externa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video" Target="https://www.youtube.com/embed/VxGIiOTuAIs"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2.xml"/><Relationship Id="rId1" Type="http://schemas.openxmlformats.org/officeDocument/2006/relationships/video" Target="https://www.youtube.com/embed/48eE9ToxB6k"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2.xml"/><Relationship Id="rId1" Type="http://schemas.openxmlformats.org/officeDocument/2006/relationships/video" Target="https://www.youtube.com/embed/OQKlbDtPg2s"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2.xml"/><Relationship Id="rId1" Type="http://schemas.openxmlformats.org/officeDocument/2006/relationships/video" Target="https://www.youtube.com/embed/PE_zpk-EznQ"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Heating Processes</a:t>
            </a:r>
            <a:endParaRPr lang="en-AU" dirty="0"/>
          </a:p>
        </p:txBody>
      </p:sp>
      <p:sp>
        <p:nvSpPr>
          <p:cNvPr id="3" name="Subtitle 2"/>
          <p:cNvSpPr>
            <a:spLocks noGrp="1"/>
          </p:cNvSpPr>
          <p:nvPr>
            <p:ph type="subTitle" idx="1"/>
          </p:nvPr>
        </p:nvSpPr>
        <p:spPr/>
        <p:txBody>
          <a:bodyPr/>
          <a:lstStyle/>
          <a:p>
            <a:endParaRPr lang="en-AU"/>
          </a:p>
        </p:txBody>
      </p:sp>
    </p:spTree>
    <p:extLst>
      <p:ext uri="{BB962C8B-B14F-4D97-AF65-F5344CB8AC3E}">
        <p14:creationId xmlns:p14="http://schemas.microsoft.com/office/powerpoint/2010/main" val="9678962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Scales of measuring temperature</a:t>
            </a:r>
            <a:endParaRPr lang="en-AU" dirty="0"/>
          </a:p>
        </p:txBody>
      </p:sp>
      <p:sp>
        <p:nvSpPr>
          <p:cNvPr id="3" name="Content Placeholder 2"/>
          <p:cNvSpPr>
            <a:spLocks noGrp="1"/>
          </p:cNvSpPr>
          <p:nvPr>
            <p:ph idx="1"/>
          </p:nvPr>
        </p:nvSpPr>
        <p:spPr>
          <a:xfrm>
            <a:off x="581193" y="1837596"/>
            <a:ext cx="7064208" cy="5020404"/>
          </a:xfrm>
        </p:spPr>
        <p:txBody>
          <a:bodyPr>
            <a:normAutofit lnSpcReduction="10000"/>
          </a:bodyPr>
          <a:lstStyle/>
          <a:p>
            <a:r>
              <a:rPr lang="en-AU" sz="2000" dirty="0" smtClean="0"/>
              <a:t>These are the </a:t>
            </a:r>
            <a:r>
              <a:rPr lang="en-AU" sz="2000" b="1" dirty="0" smtClean="0"/>
              <a:t>Kelvin</a:t>
            </a:r>
            <a:r>
              <a:rPr lang="en-AU" sz="2000" dirty="0" smtClean="0"/>
              <a:t> scale, </a:t>
            </a:r>
            <a:r>
              <a:rPr lang="en-AU" sz="2000" b="1" dirty="0" smtClean="0"/>
              <a:t>Celsius</a:t>
            </a:r>
            <a:r>
              <a:rPr lang="en-AU" sz="2000" dirty="0" smtClean="0"/>
              <a:t> scale and </a:t>
            </a:r>
            <a:r>
              <a:rPr lang="en-AU" sz="2000" b="1" dirty="0" smtClean="0"/>
              <a:t>Fahrenheit</a:t>
            </a:r>
            <a:r>
              <a:rPr lang="en-AU" sz="2000" dirty="0" smtClean="0"/>
              <a:t> scale.</a:t>
            </a:r>
          </a:p>
          <a:p>
            <a:r>
              <a:rPr lang="en-AU" sz="2000" dirty="0"/>
              <a:t>The </a:t>
            </a:r>
            <a:r>
              <a:rPr lang="en-AU" sz="2000" b="1" dirty="0"/>
              <a:t>Celsius scale</a:t>
            </a:r>
            <a:r>
              <a:rPr lang="en-AU" sz="2000" dirty="0"/>
              <a:t> has units </a:t>
            </a:r>
            <a:r>
              <a:rPr lang="en-AU" sz="2000" dirty="0">
                <a:latin typeface="Calibri" panose="020F0502020204030204" pitchFamily="34" charset="0"/>
                <a:cs typeface="Calibri" panose="020F0502020204030204" pitchFamily="34" charset="0"/>
              </a:rPr>
              <a:t>ᵒ</a:t>
            </a:r>
            <a:r>
              <a:rPr lang="en-AU" sz="2000" dirty="0" smtClean="0"/>
              <a:t>C</a:t>
            </a:r>
            <a:r>
              <a:rPr lang="en-AU" sz="2000" dirty="0"/>
              <a:t>. </a:t>
            </a:r>
            <a:r>
              <a:rPr lang="en-AU" sz="2000" dirty="0" smtClean="0"/>
              <a:t> The</a:t>
            </a:r>
            <a:r>
              <a:rPr lang="en-AU" sz="2000" dirty="0"/>
              <a:t> </a:t>
            </a:r>
            <a:r>
              <a:rPr lang="en-AU" sz="2000" b="1" dirty="0"/>
              <a:t>freezing point</a:t>
            </a:r>
            <a:r>
              <a:rPr lang="en-AU" sz="2000" dirty="0"/>
              <a:t> of water is </a:t>
            </a:r>
            <a:r>
              <a:rPr lang="en-AU" sz="2000" dirty="0" smtClean="0"/>
              <a:t>0</a:t>
            </a:r>
            <a:r>
              <a:rPr lang="en-AU" sz="2000" dirty="0">
                <a:latin typeface="Calibri" panose="020F0502020204030204" pitchFamily="34" charset="0"/>
                <a:cs typeface="Calibri" panose="020F0502020204030204" pitchFamily="34" charset="0"/>
              </a:rPr>
              <a:t>ᵒ</a:t>
            </a:r>
            <a:r>
              <a:rPr lang="en-AU" sz="2000" dirty="0" smtClean="0"/>
              <a:t>C</a:t>
            </a:r>
            <a:r>
              <a:rPr lang="en-AU" sz="2000" dirty="0"/>
              <a:t> and the </a:t>
            </a:r>
            <a:r>
              <a:rPr lang="en-AU" sz="2000" b="1" dirty="0"/>
              <a:t>boiling point</a:t>
            </a:r>
            <a:r>
              <a:rPr lang="en-AU" sz="2000" dirty="0"/>
              <a:t> of water is </a:t>
            </a:r>
            <a:r>
              <a:rPr lang="en-AU" sz="2000" dirty="0" smtClean="0"/>
              <a:t>100</a:t>
            </a:r>
            <a:r>
              <a:rPr lang="en-AU" sz="2000" dirty="0">
                <a:latin typeface="Calibri" panose="020F0502020204030204" pitchFamily="34" charset="0"/>
                <a:cs typeface="Calibri" panose="020F0502020204030204" pitchFamily="34" charset="0"/>
              </a:rPr>
              <a:t>ᵒ</a:t>
            </a:r>
            <a:r>
              <a:rPr lang="en-AU" sz="2000" dirty="0" smtClean="0"/>
              <a:t>C</a:t>
            </a:r>
            <a:r>
              <a:rPr lang="en-AU" sz="2000" dirty="0"/>
              <a:t>. This is the scale we use most often in our everyday lives.</a:t>
            </a:r>
          </a:p>
          <a:p>
            <a:pPr marL="0" indent="0">
              <a:buNone/>
            </a:pPr>
            <a:r>
              <a:rPr lang="en-AU" sz="2000" dirty="0"/>
              <a:t> </a:t>
            </a:r>
          </a:p>
          <a:p>
            <a:r>
              <a:rPr lang="en-AU" sz="2000" dirty="0"/>
              <a:t>The </a:t>
            </a:r>
            <a:r>
              <a:rPr lang="en-AU" sz="2000" b="1" dirty="0"/>
              <a:t>Kelvin scale</a:t>
            </a:r>
            <a:r>
              <a:rPr lang="en-AU" sz="2000" dirty="0"/>
              <a:t> has units K. </a:t>
            </a:r>
            <a:r>
              <a:rPr lang="en-AU" sz="2000" dirty="0" smtClean="0"/>
              <a:t> At </a:t>
            </a:r>
            <a:r>
              <a:rPr lang="en-AU" sz="2000" dirty="0"/>
              <a:t>absolute zero (0 K), atoms stop moving, because they have </a:t>
            </a:r>
            <a:r>
              <a:rPr lang="en-AU" sz="2000" b="1" dirty="0"/>
              <a:t>no kinetic energy</a:t>
            </a:r>
            <a:r>
              <a:rPr lang="en-AU" sz="2000" dirty="0"/>
              <a:t>. An interval of </a:t>
            </a:r>
            <a:r>
              <a:rPr lang="en-AU" sz="2000" dirty="0" smtClean="0"/>
              <a:t>1</a:t>
            </a:r>
            <a:r>
              <a:rPr lang="en-AU" sz="2000" dirty="0"/>
              <a:t> K is equal to an interval of </a:t>
            </a:r>
            <a:r>
              <a:rPr lang="en-AU" sz="2000" dirty="0" smtClean="0"/>
              <a:t>1</a:t>
            </a:r>
            <a:r>
              <a:rPr lang="en-AU" sz="2000" dirty="0" smtClean="0">
                <a:latin typeface="Calibri" panose="020F0502020204030204" pitchFamily="34" charset="0"/>
                <a:cs typeface="Calibri" panose="020F0502020204030204" pitchFamily="34" charset="0"/>
              </a:rPr>
              <a:t>ᵒ</a:t>
            </a:r>
            <a:r>
              <a:rPr lang="en-AU" sz="2000" dirty="0" smtClean="0"/>
              <a:t>C</a:t>
            </a:r>
            <a:r>
              <a:rPr lang="en-AU" sz="2000" dirty="0"/>
              <a:t>. </a:t>
            </a:r>
            <a:r>
              <a:rPr lang="en-AU" sz="2000" dirty="0" smtClean="0"/>
              <a:t> A </a:t>
            </a:r>
            <a:r>
              <a:rPr lang="en-AU" sz="2000" dirty="0"/>
              <a:t>temperature of 0 K is equivalent to −</a:t>
            </a:r>
            <a:r>
              <a:rPr lang="en-AU" sz="2000" dirty="0" smtClean="0"/>
              <a:t>273.15</a:t>
            </a:r>
            <a:r>
              <a:rPr lang="en-AU" sz="2000" dirty="0">
                <a:latin typeface="Calibri" panose="020F0502020204030204" pitchFamily="34" charset="0"/>
                <a:cs typeface="Calibri" panose="020F0502020204030204" pitchFamily="34" charset="0"/>
              </a:rPr>
              <a:t>ᵒ</a:t>
            </a:r>
            <a:r>
              <a:rPr lang="en-AU" sz="2000" dirty="0" smtClean="0"/>
              <a:t>C</a:t>
            </a:r>
            <a:r>
              <a:rPr lang="en-AU" sz="2000" dirty="0"/>
              <a:t>.</a:t>
            </a:r>
          </a:p>
          <a:p>
            <a:pPr marL="0" indent="0">
              <a:buNone/>
            </a:pPr>
            <a:r>
              <a:rPr lang="en-AU" sz="2000" dirty="0"/>
              <a:t> </a:t>
            </a:r>
          </a:p>
          <a:p>
            <a:r>
              <a:rPr lang="en-AU" sz="2000" dirty="0"/>
              <a:t>The </a:t>
            </a:r>
            <a:r>
              <a:rPr lang="en-AU" sz="2000" b="1" dirty="0"/>
              <a:t>Fahrenheit scale</a:t>
            </a:r>
            <a:r>
              <a:rPr lang="en-AU" sz="2000" dirty="0"/>
              <a:t> is another way of measuring temperature. </a:t>
            </a:r>
            <a:r>
              <a:rPr lang="en-AU" sz="2000" dirty="0" smtClean="0"/>
              <a:t> The </a:t>
            </a:r>
            <a:r>
              <a:rPr lang="en-AU" sz="2000" dirty="0"/>
              <a:t>USA is the only major country which uses it, and the Fahrenheit scale is not used in scientific writing.</a:t>
            </a:r>
          </a:p>
          <a:p>
            <a:endParaRPr lang="en-AU" dirty="0"/>
          </a:p>
        </p:txBody>
      </p:sp>
      <p:pic>
        <p:nvPicPr>
          <p:cNvPr id="2050" name="Picture 2" descr="https://www.educationperfect.com/Images/Content/Maths/1372130640027-7815431-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7675" y="2106612"/>
            <a:ext cx="2971800" cy="4238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9231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Kelvin scale (absolute scale) and Celsius scale</a:t>
            </a:r>
            <a:endParaRPr lang="en-AU" dirty="0"/>
          </a:p>
        </p:txBody>
      </p:sp>
      <p:sp>
        <p:nvSpPr>
          <p:cNvPr id="3" name="Content Placeholder 2"/>
          <p:cNvSpPr>
            <a:spLocks noGrp="1"/>
          </p:cNvSpPr>
          <p:nvPr>
            <p:ph idx="1"/>
          </p:nvPr>
        </p:nvSpPr>
        <p:spPr>
          <a:xfrm>
            <a:off x="581192" y="1492184"/>
            <a:ext cx="11029615" cy="3678303"/>
          </a:xfrm>
        </p:spPr>
        <p:txBody>
          <a:bodyPr/>
          <a:lstStyle/>
          <a:p>
            <a:endParaRPr lang="en-AU" dirty="0" smtClean="0"/>
          </a:p>
          <a:p>
            <a:r>
              <a:rPr lang="en-AU" sz="2400" b="1" dirty="0"/>
              <a:t>In both the absolute scale and the Celsius scale, one degree is the same change in temperature.</a:t>
            </a:r>
          </a:p>
          <a:p>
            <a:r>
              <a:rPr lang="en-AU" sz="2400" dirty="0"/>
              <a:t>The </a:t>
            </a:r>
            <a:r>
              <a:rPr lang="en-AU" sz="2400" b="1" dirty="0"/>
              <a:t>Celsius scale</a:t>
            </a:r>
            <a:r>
              <a:rPr lang="en-AU" sz="2400" dirty="0"/>
              <a:t> is based on properties of water, whilst the </a:t>
            </a:r>
            <a:r>
              <a:rPr lang="en-AU" sz="2400" b="1" dirty="0"/>
              <a:t>absolute scale</a:t>
            </a:r>
            <a:r>
              <a:rPr lang="en-AU" sz="2400" dirty="0"/>
              <a:t> is based on energy of the particles.</a:t>
            </a:r>
          </a:p>
          <a:p>
            <a:endParaRPr lang="en-AU" dirty="0"/>
          </a:p>
          <a:p>
            <a:pPr marL="0" indent="0">
              <a:buNone/>
            </a:pPr>
            <a:r>
              <a:rPr lang="en-AU" dirty="0"/>
              <a:t/>
            </a:r>
            <a:br>
              <a:rPr lang="en-AU" dirty="0"/>
            </a:br>
            <a:r>
              <a:rPr lang="en-AU" dirty="0"/>
              <a:t/>
            </a:r>
            <a:br>
              <a:rPr lang="en-AU" dirty="0"/>
            </a:br>
            <a:endParaRPr lang="en-AU" dirty="0"/>
          </a:p>
        </p:txBody>
      </p:sp>
      <p:pic>
        <p:nvPicPr>
          <p:cNvPr id="3074" name="Picture 2" descr="https://www.educationperfect.com/media/content/Science/1536882956.828791g/1536882957538-3026633315100193-optimis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4170362"/>
            <a:ext cx="8667750" cy="200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557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Converting Celsius to Kelvin</a:t>
            </a:r>
            <a:endParaRPr lang="en-AU" dirty="0"/>
          </a:p>
        </p:txBody>
      </p:sp>
      <p:sp>
        <p:nvSpPr>
          <p:cNvPr id="3" name="Content Placeholder 2"/>
          <p:cNvSpPr>
            <a:spLocks noGrp="1"/>
          </p:cNvSpPr>
          <p:nvPr>
            <p:ph idx="1"/>
          </p:nvPr>
        </p:nvSpPr>
        <p:spPr>
          <a:xfrm>
            <a:off x="850900" y="2033456"/>
            <a:ext cx="5400508" cy="5027744"/>
          </a:xfrm>
        </p:spPr>
        <p:txBody>
          <a:bodyPr>
            <a:normAutofit lnSpcReduction="10000"/>
          </a:bodyPr>
          <a:lstStyle/>
          <a:p>
            <a:r>
              <a:rPr lang="en-AU" sz="2400" dirty="0"/>
              <a:t>Where T</a:t>
            </a:r>
            <a:r>
              <a:rPr lang="en-AU" sz="2400" baseline="-25000" dirty="0"/>
              <a:t>K</a:t>
            </a:r>
            <a:r>
              <a:rPr lang="en-AU" sz="2400" dirty="0"/>
              <a:t>​ is the temperature in Kelvin and T</a:t>
            </a:r>
            <a:r>
              <a:rPr lang="en-AU" sz="2400" baseline="-25000" dirty="0"/>
              <a:t>C</a:t>
            </a:r>
            <a:r>
              <a:rPr lang="en-AU" sz="2400" dirty="0"/>
              <a:t>​ is the temperature in Celsius.</a:t>
            </a:r>
          </a:p>
          <a:p>
            <a:endParaRPr lang="en-AU" sz="2400" dirty="0"/>
          </a:p>
          <a:p>
            <a:r>
              <a:rPr lang="en-AU" sz="2400" dirty="0"/>
              <a:t>For example, what temperature in Kelvin does water boil at?</a:t>
            </a:r>
          </a:p>
          <a:p>
            <a:endParaRPr lang="en-AU" sz="2400" dirty="0"/>
          </a:p>
          <a:p>
            <a:pPr marL="0" indent="0" algn="ctr">
              <a:buNone/>
            </a:pPr>
            <a:r>
              <a:rPr lang="en-AU" sz="2400" dirty="0"/>
              <a:t>T</a:t>
            </a:r>
            <a:r>
              <a:rPr lang="en-AU" sz="2400" baseline="-25000" dirty="0"/>
              <a:t>C</a:t>
            </a:r>
            <a:r>
              <a:rPr lang="en-AU" sz="2400" dirty="0"/>
              <a:t>​=</a:t>
            </a:r>
            <a:r>
              <a:rPr lang="en-AU" sz="2400" dirty="0" smtClean="0"/>
              <a:t>100</a:t>
            </a:r>
            <a:r>
              <a:rPr lang="en-AU" sz="2400" dirty="0" smtClean="0">
                <a:latin typeface="Calibri" panose="020F0502020204030204" pitchFamily="34" charset="0"/>
                <a:cs typeface="Calibri" panose="020F0502020204030204" pitchFamily="34" charset="0"/>
              </a:rPr>
              <a:t>ᵒ</a:t>
            </a:r>
            <a:r>
              <a:rPr lang="en-AU" sz="2400" dirty="0" smtClean="0"/>
              <a:t>C</a:t>
            </a:r>
            <a:endParaRPr lang="en-AU" sz="2400" dirty="0"/>
          </a:p>
          <a:p>
            <a:pPr marL="0" indent="0" algn="ctr">
              <a:buNone/>
            </a:pPr>
            <a:r>
              <a:rPr lang="en-AU" sz="2400" dirty="0"/>
              <a:t> </a:t>
            </a:r>
          </a:p>
          <a:p>
            <a:pPr marL="0" indent="0" algn="ctr">
              <a:buNone/>
            </a:pPr>
            <a:r>
              <a:rPr lang="en-AU" sz="2400" dirty="0"/>
              <a:t>T</a:t>
            </a:r>
            <a:r>
              <a:rPr lang="en-AU" sz="2400" baseline="-25000" dirty="0"/>
              <a:t>K​</a:t>
            </a:r>
            <a:r>
              <a:rPr lang="en-AU" sz="2400" dirty="0"/>
              <a:t>=100+273</a:t>
            </a:r>
          </a:p>
          <a:p>
            <a:pPr algn="ctr"/>
            <a:endParaRPr lang="en-AU" sz="2400" dirty="0"/>
          </a:p>
          <a:p>
            <a:pPr marL="0" indent="0" algn="ctr">
              <a:buNone/>
            </a:pPr>
            <a:r>
              <a:rPr lang="en-AU" sz="2400" dirty="0"/>
              <a:t>T</a:t>
            </a:r>
            <a:r>
              <a:rPr lang="en-AU" sz="2400" baseline="-25000" dirty="0"/>
              <a:t>K</a:t>
            </a:r>
            <a:r>
              <a:rPr lang="en-AU" sz="2400" dirty="0"/>
              <a:t>​=373 </a:t>
            </a:r>
            <a:r>
              <a:rPr lang="en-AU" sz="2400" dirty="0" smtClean="0"/>
              <a:t>K</a:t>
            </a:r>
            <a:endParaRPr lang="en-AU" sz="2400" dirty="0"/>
          </a:p>
          <a:p>
            <a:endParaRPr lang="en-AU" dirty="0"/>
          </a:p>
        </p:txBody>
      </p:sp>
      <p:pic>
        <p:nvPicPr>
          <p:cNvPr id="4098" name="Picture 2" descr="https://www.educationperfect.com/media/content/Science/1536121121.778481g/1536121118772-2254092947229593-optimis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675" y="3295746"/>
            <a:ext cx="5162550" cy="217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6905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Measuring temperature</a:t>
            </a:r>
            <a:endParaRPr lang="en-AU" dirty="0"/>
          </a:p>
        </p:txBody>
      </p:sp>
      <p:sp>
        <p:nvSpPr>
          <p:cNvPr id="3" name="Content Placeholder 2"/>
          <p:cNvSpPr>
            <a:spLocks noGrp="1"/>
          </p:cNvSpPr>
          <p:nvPr>
            <p:ph idx="1"/>
          </p:nvPr>
        </p:nvSpPr>
        <p:spPr>
          <a:xfrm>
            <a:off x="581192" y="1476277"/>
            <a:ext cx="11029615" cy="3678303"/>
          </a:xfrm>
        </p:spPr>
        <p:txBody>
          <a:bodyPr/>
          <a:lstStyle/>
          <a:p>
            <a:r>
              <a:rPr lang="en-AU" sz="2400" b="1" dirty="0"/>
              <a:t>Temperature can be measured using various measuring devices.</a:t>
            </a:r>
          </a:p>
          <a:p>
            <a:pPr marL="0" indent="0">
              <a:buNone/>
            </a:pPr>
            <a:endParaRPr lang="en-AU" sz="2400" dirty="0"/>
          </a:p>
          <a:p>
            <a:r>
              <a:rPr lang="en-AU" sz="2400" dirty="0"/>
              <a:t>In the lab you commonly will use an </a:t>
            </a:r>
            <a:r>
              <a:rPr lang="en-AU" sz="2400" b="1" dirty="0"/>
              <a:t>alcohol thermometer</a:t>
            </a:r>
            <a:r>
              <a:rPr lang="en-AU" sz="2400" dirty="0"/>
              <a:t> or </a:t>
            </a:r>
            <a:r>
              <a:rPr lang="en-AU" sz="2400" b="1" dirty="0"/>
              <a:t>digital thermometer.</a:t>
            </a:r>
            <a:r>
              <a:rPr lang="en-AU" sz="2400" dirty="0"/>
              <a:t> It is important that you know how to use it correctly and how to work out the measurement uncertainty (absolute and percentage).</a:t>
            </a:r>
          </a:p>
          <a:p>
            <a:endParaRPr lang="en-AU" dirty="0"/>
          </a:p>
        </p:txBody>
      </p:sp>
      <p:pic>
        <p:nvPicPr>
          <p:cNvPr id="5122" name="Picture 2" descr="https://www.educationperfect.com/media/content/Science/1454448793.887581g/1454448837261-1726578199376685-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075" y="4406900"/>
            <a:ext cx="381000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023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Thermometer</a:t>
            </a:r>
            <a:endParaRPr lang="en-AU" dirty="0"/>
          </a:p>
        </p:txBody>
      </p:sp>
      <p:sp>
        <p:nvSpPr>
          <p:cNvPr id="3" name="Content Placeholder 2"/>
          <p:cNvSpPr>
            <a:spLocks noGrp="1"/>
          </p:cNvSpPr>
          <p:nvPr>
            <p:ph idx="1"/>
          </p:nvPr>
        </p:nvSpPr>
        <p:spPr>
          <a:xfrm>
            <a:off x="581192" y="1715956"/>
            <a:ext cx="11029615" cy="3678303"/>
          </a:xfrm>
        </p:spPr>
        <p:txBody>
          <a:bodyPr/>
          <a:lstStyle/>
          <a:p>
            <a:r>
              <a:rPr lang="en-AU" sz="2400" b="1" dirty="0"/>
              <a:t>A thermometer is filled with red coloured alcohol that expands as it gets hotter.</a:t>
            </a:r>
          </a:p>
          <a:p>
            <a:endParaRPr lang="en-AU" sz="2400" dirty="0"/>
          </a:p>
          <a:p>
            <a:r>
              <a:rPr lang="en-AU" sz="2400" dirty="0"/>
              <a:t>The level this red fluid reaches gives you the temperature.</a:t>
            </a:r>
          </a:p>
          <a:p>
            <a:endParaRPr lang="en-AU" sz="2400" dirty="0"/>
          </a:p>
          <a:p>
            <a:r>
              <a:rPr lang="en-AU" sz="2400" dirty="0"/>
              <a:t>It is measured in </a:t>
            </a:r>
            <a:r>
              <a:rPr lang="en-AU" sz="2400" b="1" dirty="0"/>
              <a:t>degrees Celsius </a:t>
            </a:r>
            <a:r>
              <a:rPr lang="en-AU" sz="2400" b="1" dirty="0" smtClean="0"/>
              <a:t>(</a:t>
            </a:r>
            <a:r>
              <a:rPr lang="en-AU" sz="2400" dirty="0">
                <a:latin typeface="Calibri" panose="020F0502020204030204" pitchFamily="34" charset="0"/>
                <a:cs typeface="Calibri" panose="020F0502020204030204" pitchFamily="34" charset="0"/>
              </a:rPr>
              <a:t>ᵒ</a:t>
            </a:r>
            <a:r>
              <a:rPr lang="en-AU" sz="2400" dirty="0" smtClean="0"/>
              <a:t>C</a:t>
            </a:r>
            <a:r>
              <a:rPr lang="en-AU" sz="2400" b="1" dirty="0"/>
              <a:t>).</a:t>
            </a:r>
            <a:endParaRPr lang="en-AU" sz="2400" dirty="0"/>
          </a:p>
          <a:p>
            <a:endParaRPr lang="en-AU" dirty="0"/>
          </a:p>
        </p:txBody>
      </p:sp>
      <p:pic>
        <p:nvPicPr>
          <p:cNvPr id="6146" name="Picture 2" descr="https://www.educationperfect.com/Images/Content/English%20&amp;%20Literature/1399575679273-12924484-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775" y="4973636"/>
            <a:ext cx="7016546" cy="982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3466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Temperature Uncertainty</a:t>
            </a:r>
            <a:endParaRPr lang="en-AU" dirty="0"/>
          </a:p>
        </p:txBody>
      </p:sp>
      <p:sp>
        <p:nvSpPr>
          <p:cNvPr id="3" name="Content Placeholder 2"/>
          <p:cNvSpPr>
            <a:spLocks noGrp="1"/>
          </p:cNvSpPr>
          <p:nvPr>
            <p:ph idx="1"/>
          </p:nvPr>
        </p:nvSpPr>
        <p:spPr>
          <a:xfrm>
            <a:off x="581192" y="1968500"/>
            <a:ext cx="11382208" cy="4889500"/>
          </a:xfrm>
        </p:spPr>
        <p:txBody>
          <a:bodyPr>
            <a:normAutofit fontScale="77500" lnSpcReduction="20000"/>
          </a:bodyPr>
          <a:lstStyle/>
          <a:p>
            <a:r>
              <a:rPr lang="en-AU" sz="2400" b="1" dirty="0"/>
              <a:t>When we are collecting data, every measurement has an intrinsic limit to the number of digits that can be recorded, called the Limit of Reading.</a:t>
            </a:r>
          </a:p>
          <a:p>
            <a:endParaRPr lang="en-AU" sz="2400" dirty="0"/>
          </a:p>
          <a:p>
            <a:r>
              <a:rPr lang="en-AU" sz="2400" dirty="0"/>
              <a:t>We can't measure to less decimal places, so the measurement could potentially vary from the reading by the value of the limit of reading.</a:t>
            </a:r>
          </a:p>
          <a:p>
            <a:endParaRPr lang="en-AU" sz="2400" dirty="0"/>
          </a:p>
          <a:p>
            <a:r>
              <a:rPr lang="en-AU" sz="2400" dirty="0"/>
              <a:t>For example, when using an electronic thermometer, it commonly measures to the nearest </a:t>
            </a:r>
            <a:r>
              <a:rPr lang="en-AU" sz="2400" dirty="0" smtClean="0"/>
              <a:t>0.1</a:t>
            </a:r>
            <a:r>
              <a:rPr lang="en-AU" sz="2400" dirty="0" smtClean="0">
                <a:latin typeface="Calibri" panose="020F0502020204030204" pitchFamily="34" charset="0"/>
                <a:cs typeface="Calibri" panose="020F0502020204030204" pitchFamily="34" charset="0"/>
              </a:rPr>
              <a:t>ᵒ</a:t>
            </a:r>
            <a:r>
              <a:rPr lang="en-AU" sz="2400" dirty="0" smtClean="0"/>
              <a:t>C</a:t>
            </a:r>
            <a:r>
              <a:rPr lang="en-AU" sz="2400" dirty="0"/>
              <a:t>.</a:t>
            </a:r>
          </a:p>
          <a:p>
            <a:endParaRPr lang="en-AU" sz="2400" dirty="0"/>
          </a:p>
          <a:p>
            <a:r>
              <a:rPr lang="en-AU" sz="2400" dirty="0"/>
              <a:t>To show that a reading is accurate to within </a:t>
            </a:r>
            <a:r>
              <a:rPr lang="en-AU" sz="2400" dirty="0" smtClean="0"/>
              <a:t>0.1</a:t>
            </a:r>
            <a:r>
              <a:rPr lang="en-AU" sz="2400" dirty="0">
                <a:latin typeface="Calibri" panose="020F0502020204030204" pitchFamily="34" charset="0"/>
                <a:cs typeface="Calibri" panose="020F0502020204030204" pitchFamily="34" charset="0"/>
              </a:rPr>
              <a:t>ᵒ</a:t>
            </a:r>
            <a:r>
              <a:rPr lang="en-AU" sz="2400" dirty="0" smtClean="0"/>
              <a:t>C</a:t>
            </a:r>
            <a:r>
              <a:rPr lang="en-AU" sz="2400" dirty="0"/>
              <a:t>, we use the ± symbol. For example, a reading could be 36.5 ± </a:t>
            </a:r>
            <a:r>
              <a:rPr lang="en-AU" sz="2400" dirty="0" smtClean="0"/>
              <a:t>0.1</a:t>
            </a:r>
            <a:r>
              <a:rPr lang="en-AU" sz="2400" dirty="0">
                <a:latin typeface="Calibri" panose="020F0502020204030204" pitchFamily="34" charset="0"/>
                <a:cs typeface="Calibri" panose="020F0502020204030204" pitchFamily="34" charset="0"/>
              </a:rPr>
              <a:t>ᵒ</a:t>
            </a:r>
            <a:r>
              <a:rPr lang="en-AU" sz="2400" dirty="0" smtClean="0"/>
              <a:t>C</a:t>
            </a:r>
            <a:r>
              <a:rPr lang="en-AU" sz="2400" dirty="0"/>
              <a:t>.</a:t>
            </a:r>
          </a:p>
          <a:p>
            <a:endParaRPr lang="en-AU" sz="2400" dirty="0"/>
          </a:p>
          <a:p>
            <a:r>
              <a:rPr lang="en-AU" sz="2400" dirty="0"/>
              <a:t>The range is from (36.5−0.1) to (36.5+0.1) </a:t>
            </a:r>
            <a:r>
              <a:rPr lang="en-AU" sz="2400" dirty="0">
                <a:latin typeface="Calibri" panose="020F0502020204030204" pitchFamily="34" charset="0"/>
                <a:cs typeface="Calibri" panose="020F0502020204030204" pitchFamily="34" charset="0"/>
              </a:rPr>
              <a:t>ᵒ</a:t>
            </a:r>
            <a:r>
              <a:rPr lang="en-AU" sz="2400" dirty="0" smtClean="0"/>
              <a:t>C</a:t>
            </a:r>
            <a:r>
              <a:rPr lang="en-AU" sz="2400" dirty="0"/>
              <a:t>.</a:t>
            </a:r>
          </a:p>
          <a:p>
            <a:endParaRPr lang="en-AU" sz="2400" dirty="0"/>
          </a:p>
          <a:p>
            <a:r>
              <a:rPr lang="en-AU" sz="2400" dirty="0"/>
              <a:t>This means the temperature is between 36.4 and </a:t>
            </a:r>
            <a:r>
              <a:rPr lang="en-AU" sz="2400" dirty="0" smtClean="0"/>
              <a:t>36.6</a:t>
            </a:r>
            <a:r>
              <a:rPr lang="en-AU" sz="2400" dirty="0">
                <a:latin typeface="Calibri" panose="020F0502020204030204" pitchFamily="34" charset="0"/>
                <a:cs typeface="Calibri" panose="020F0502020204030204" pitchFamily="34" charset="0"/>
              </a:rPr>
              <a:t>ᵒ</a:t>
            </a:r>
            <a:r>
              <a:rPr lang="en-AU" sz="2400" dirty="0" smtClean="0"/>
              <a:t>C</a:t>
            </a:r>
            <a:r>
              <a:rPr lang="en-AU" sz="2400" dirty="0"/>
              <a:t>.</a:t>
            </a:r>
          </a:p>
          <a:p>
            <a:endParaRPr lang="en-AU" dirty="0"/>
          </a:p>
        </p:txBody>
      </p:sp>
    </p:spTree>
    <p:extLst>
      <p:ext uri="{BB962C8B-B14F-4D97-AF65-F5344CB8AC3E}">
        <p14:creationId xmlns:p14="http://schemas.microsoft.com/office/powerpoint/2010/main" val="3611015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Questions </a:t>
            </a:r>
            <a:endParaRPr lang="en-AU" dirty="0"/>
          </a:p>
        </p:txBody>
      </p:sp>
      <p:sp>
        <p:nvSpPr>
          <p:cNvPr id="3" name="Content Placeholder 2"/>
          <p:cNvSpPr>
            <a:spLocks noGrp="1"/>
          </p:cNvSpPr>
          <p:nvPr>
            <p:ph idx="1"/>
          </p:nvPr>
        </p:nvSpPr>
        <p:spPr/>
        <p:txBody>
          <a:bodyPr/>
          <a:lstStyle/>
          <a:p>
            <a:r>
              <a:rPr lang="da-DK" sz="3200" dirty="0" smtClean="0"/>
              <a:t>Nelson </a:t>
            </a:r>
            <a:r>
              <a:rPr lang="da-DK" sz="3200" dirty="0"/>
              <a:t>1&amp;2 Set 1.1 p 9</a:t>
            </a:r>
          </a:p>
          <a:p>
            <a:r>
              <a:rPr lang="da-DK" sz="3200" dirty="0" smtClean="0"/>
              <a:t>Nelson </a:t>
            </a:r>
            <a:r>
              <a:rPr lang="da-DK" sz="3200" dirty="0"/>
              <a:t>1&amp;2 Set 1.2 p 13</a:t>
            </a:r>
          </a:p>
          <a:p>
            <a:endParaRPr lang="en-AU" dirty="0"/>
          </a:p>
        </p:txBody>
      </p:sp>
    </p:spTree>
    <p:extLst>
      <p:ext uri="{BB962C8B-B14F-4D97-AF65-F5344CB8AC3E}">
        <p14:creationId xmlns:p14="http://schemas.microsoft.com/office/powerpoint/2010/main" val="3834088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Specific &amp; Latent Heat</a:t>
            </a:r>
            <a:endParaRPr lang="en-AU" dirty="0"/>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262944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Learning Intentions</a:t>
            </a:r>
            <a:endParaRPr lang="en-AU" dirty="0"/>
          </a:p>
        </p:txBody>
      </p:sp>
      <p:sp>
        <p:nvSpPr>
          <p:cNvPr id="6" name="Rectangle 5"/>
          <p:cNvSpPr/>
          <p:nvPr/>
        </p:nvSpPr>
        <p:spPr>
          <a:xfrm>
            <a:off x="581192" y="1862940"/>
            <a:ext cx="11166308" cy="4524315"/>
          </a:xfrm>
          <a:prstGeom prst="rect">
            <a:avLst/>
          </a:prstGeom>
        </p:spPr>
        <p:txBody>
          <a:bodyPr wrap="square">
            <a:spAutoFit/>
          </a:bodyPr>
          <a:lstStyle/>
          <a:p>
            <a:pPr marL="342900" indent="-342900">
              <a:buFont typeface="Arial" panose="020B0604020202020204" pitchFamily="34" charset="0"/>
              <a:buChar char="•"/>
            </a:pPr>
            <a:r>
              <a:rPr lang="en-AU" sz="2400" dirty="0" smtClean="0"/>
              <a:t>Define </a:t>
            </a:r>
            <a:r>
              <a:rPr lang="en-AU" sz="2400" dirty="0"/>
              <a:t>specific heat capacity.</a:t>
            </a:r>
          </a:p>
          <a:p>
            <a:pPr marL="342900" indent="-342900">
              <a:buFont typeface="Arial" panose="020B0604020202020204" pitchFamily="34" charset="0"/>
              <a:buChar char="•"/>
            </a:pPr>
            <a:r>
              <a:rPr lang="en-AU" sz="2400" dirty="0" smtClean="0"/>
              <a:t>Explain </a:t>
            </a:r>
            <a:r>
              <a:rPr lang="en-AU" sz="2400" dirty="0"/>
              <a:t>the concept of proportionality in the context of specific heat.</a:t>
            </a:r>
          </a:p>
          <a:p>
            <a:pPr marL="342900" indent="-342900">
              <a:buFont typeface="Arial" panose="020B0604020202020204" pitchFamily="34" charset="0"/>
              <a:buChar char="•"/>
            </a:pPr>
            <a:r>
              <a:rPr lang="en-AU" sz="2400" dirty="0" smtClean="0"/>
              <a:t>Interpret </a:t>
            </a:r>
            <a:r>
              <a:rPr lang="en-AU" sz="2400" dirty="0"/>
              <a:t>tabulated and graphical data of heat added to a substance and its subsequent temperature change.</a:t>
            </a:r>
          </a:p>
          <a:p>
            <a:pPr marL="342900" indent="-342900">
              <a:buFont typeface="Arial" panose="020B0604020202020204" pitchFamily="34" charset="0"/>
              <a:buChar char="•"/>
            </a:pPr>
            <a:r>
              <a:rPr lang="en-AU" sz="2400" dirty="0" smtClean="0"/>
              <a:t>Solve </a:t>
            </a:r>
            <a:r>
              <a:rPr lang="en-AU" sz="2400" dirty="0"/>
              <a:t>problems involving specific heat capacity.</a:t>
            </a:r>
          </a:p>
          <a:p>
            <a:pPr marL="342900" indent="-342900">
              <a:buFont typeface="Arial" panose="020B0604020202020204" pitchFamily="34" charset="0"/>
              <a:buChar char="•"/>
            </a:pPr>
            <a:r>
              <a:rPr lang="en-AU" sz="2400" dirty="0" smtClean="0"/>
              <a:t>Recall </a:t>
            </a:r>
            <a:r>
              <a:rPr lang="en-AU" sz="2400" dirty="0"/>
              <a:t>the 3 main states of matter and he processes involved in changing state. </a:t>
            </a:r>
          </a:p>
          <a:p>
            <a:pPr marL="342900" indent="-342900">
              <a:buFont typeface="Arial" panose="020B0604020202020204" pitchFamily="34" charset="0"/>
              <a:buChar char="•"/>
            </a:pPr>
            <a:r>
              <a:rPr lang="en-AU" sz="2400" dirty="0" smtClean="0"/>
              <a:t>Explain </a:t>
            </a:r>
            <a:r>
              <a:rPr lang="en-AU" sz="2400" dirty="0"/>
              <a:t>why the temperature of the system remains the same during the process of state change. </a:t>
            </a:r>
          </a:p>
          <a:p>
            <a:pPr marL="342900" indent="-342900">
              <a:buFont typeface="Arial" panose="020B0604020202020204" pitchFamily="34" charset="0"/>
              <a:buChar char="•"/>
            </a:pPr>
            <a:r>
              <a:rPr lang="en-AU" sz="2400" dirty="0" smtClean="0"/>
              <a:t>Applying </a:t>
            </a:r>
            <a:r>
              <a:rPr lang="en-AU" sz="2400" dirty="0"/>
              <a:t>understanding of internal energy and the kinetic particle model of matter to describe the changes of state,</a:t>
            </a:r>
          </a:p>
          <a:p>
            <a:pPr marL="342900" indent="-342900">
              <a:buFont typeface="Arial" panose="020B0604020202020204" pitchFamily="34" charset="0"/>
              <a:buChar char="•"/>
            </a:pPr>
            <a:r>
              <a:rPr lang="en-AU" sz="2400" dirty="0" smtClean="0"/>
              <a:t>Define </a:t>
            </a:r>
            <a:r>
              <a:rPr lang="en-AU" sz="2400" dirty="0"/>
              <a:t>specific latent heat.</a:t>
            </a:r>
          </a:p>
          <a:p>
            <a:pPr marL="342900" indent="-342900">
              <a:buFont typeface="Arial" panose="020B0604020202020204" pitchFamily="34" charset="0"/>
              <a:buChar char="•"/>
            </a:pPr>
            <a:r>
              <a:rPr lang="en-AU" sz="2400" dirty="0" smtClean="0"/>
              <a:t>Solve </a:t>
            </a:r>
            <a:r>
              <a:rPr lang="en-AU" sz="2400" dirty="0"/>
              <a:t>problems involving specific latent heat.</a:t>
            </a:r>
          </a:p>
        </p:txBody>
      </p:sp>
    </p:spTree>
    <p:extLst>
      <p:ext uri="{BB962C8B-B14F-4D97-AF65-F5344CB8AC3E}">
        <p14:creationId xmlns:p14="http://schemas.microsoft.com/office/powerpoint/2010/main" val="6405833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is specific heat Capacity?</a:t>
            </a:r>
            <a:endParaRPr lang="en-AU" dirty="0"/>
          </a:p>
        </p:txBody>
      </p:sp>
      <p:sp>
        <p:nvSpPr>
          <p:cNvPr id="3" name="Content Placeholder 2"/>
          <p:cNvSpPr>
            <a:spLocks noGrp="1"/>
          </p:cNvSpPr>
          <p:nvPr>
            <p:ph idx="1"/>
          </p:nvPr>
        </p:nvSpPr>
        <p:spPr>
          <a:xfrm>
            <a:off x="581193" y="2180496"/>
            <a:ext cx="8207208" cy="4677504"/>
          </a:xfrm>
        </p:spPr>
        <p:txBody>
          <a:bodyPr>
            <a:normAutofit/>
          </a:bodyPr>
          <a:lstStyle/>
          <a:p>
            <a:r>
              <a:rPr lang="en-AU" sz="2000" dirty="0" smtClean="0"/>
              <a:t>The</a:t>
            </a:r>
            <a:r>
              <a:rPr lang="en-AU" sz="2000" b="1" dirty="0"/>
              <a:t> specific heat capacity</a:t>
            </a:r>
            <a:r>
              <a:rPr lang="en-AU" sz="2000" dirty="0"/>
              <a:t> of a substance is the </a:t>
            </a:r>
            <a:r>
              <a:rPr lang="en-AU" sz="2000" b="1" dirty="0"/>
              <a:t>energy</a:t>
            </a:r>
            <a:r>
              <a:rPr lang="en-AU" sz="2000" dirty="0"/>
              <a:t> required to raise the </a:t>
            </a:r>
            <a:r>
              <a:rPr lang="en-AU" sz="2000" b="1" dirty="0"/>
              <a:t>temperature</a:t>
            </a:r>
            <a:r>
              <a:rPr lang="en-AU" sz="2000" dirty="0"/>
              <a:t> of a unit mass of it by a degree.</a:t>
            </a:r>
          </a:p>
          <a:p>
            <a:r>
              <a:rPr lang="en-AU" sz="2000" dirty="0"/>
              <a:t> </a:t>
            </a:r>
            <a:r>
              <a:rPr lang="en-AU" sz="2000" dirty="0" smtClean="0"/>
              <a:t>The </a:t>
            </a:r>
            <a:r>
              <a:rPr lang="en-AU" sz="2000" dirty="0"/>
              <a:t>SI unit of specific heat capacity is joule per kilogram per Kelvin (J kg</a:t>
            </a:r>
            <a:r>
              <a:rPr lang="en-AU" sz="2000" baseline="30000" dirty="0"/>
              <a:t>−1</a:t>
            </a:r>
            <a:r>
              <a:rPr lang="en-AU" sz="2000" dirty="0"/>
              <a:t>K</a:t>
            </a:r>
            <a:r>
              <a:rPr lang="en-AU" sz="2000" baseline="30000" dirty="0"/>
              <a:t>−1</a:t>
            </a:r>
            <a:r>
              <a:rPr lang="en-AU" sz="2000" dirty="0"/>
              <a:t>) or joule per kilogram per degree Celsius (J kg</a:t>
            </a:r>
            <a:r>
              <a:rPr lang="en-AU" sz="2000" baseline="30000" dirty="0"/>
              <a:t>−1∘</a:t>
            </a:r>
            <a:r>
              <a:rPr lang="en-AU" sz="2000" dirty="0"/>
              <a:t>C</a:t>
            </a:r>
            <a:r>
              <a:rPr lang="en-AU" sz="2000" baseline="30000" dirty="0"/>
              <a:t>−1</a:t>
            </a:r>
            <a:r>
              <a:rPr lang="en-AU" sz="2000" dirty="0"/>
              <a:t>).</a:t>
            </a:r>
          </a:p>
          <a:p>
            <a:r>
              <a:rPr lang="en-AU" sz="2000" dirty="0"/>
              <a:t> </a:t>
            </a:r>
            <a:r>
              <a:rPr lang="en-AU" sz="2000" dirty="0" smtClean="0"/>
              <a:t>For </a:t>
            </a:r>
            <a:r>
              <a:rPr lang="en-AU" sz="2000" dirty="0"/>
              <a:t>practical measurements in the lab, we often use units of joules per gram per degree Celsius (J g</a:t>
            </a:r>
            <a:r>
              <a:rPr lang="en-AU" sz="2000" baseline="30000" dirty="0"/>
              <a:t>−1∘</a:t>
            </a:r>
            <a:r>
              <a:rPr lang="en-AU" sz="2000" dirty="0"/>
              <a:t>C</a:t>
            </a:r>
            <a:r>
              <a:rPr lang="en-AU" sz="2000" baseline="30000" dirty="0"/>
              <a:t>−1</a:t>
            </a:r>
            <a:r>
              <a:rPr lang="en-AU" sz="2000" dirty="0"/>
              <a:t>).</a:t>
            </a:r>
          </a:p>
          <a:p>
            <a:r>
              <a:rPr lang="en-AU" sz="2000" dirty="0"/>
              <a:t> </a:t>
            </a:r>
            <a:r>
              <a:rPr lang="en-AU" sz="2000" dirty="0" smtClean="0"/>
              <a:t>This </a:t>
            </a:r>
            <a:r>
              <a:rPr lang="en-AU" sz="2000" dirty="0"/>
              <a:t>is only valid when there is </a:t>
            </a:r>
            <a:r>
              <a:rPr lang="en-AU" sz="2000" b="1" dirty="0"/>
              <a:t>no phase change</a:t>
            </a:r>
            <a:r>
              <a:rPr lang="en-AU" sz="2000" dirty="0"/>
              <a:t> taking place. </a:t>
            </a:r>
            <a:r>
              <a:rPr lang="en-AU" sz="2000" dirty="0" smtClean="0"/>
              <a:t> The </a:t>
            </a:r>
            <a:r>
              <a:rPr lang="en-AU" sz="2000" dirty="0"/>
              <a:t>specific heat capacity is </a:t>
            </a:r>
            <a:r>
              <a:rPr lang="en-AU" sz="2000" u="sng" dirty="0"/>
              <a:t>different</a:t>
            </a:r>
            <a:r>
              <a:rPr lang="en-AU" sz="2000" dirty="0"/>
              <a:t> for every substance, </a:t>
            </a:r>
            <a:r>
              <a:rPr lang="en-AU" sz="2000" dirty="0" smtClean="0"/>
              <a:t> because </a:t>
            </a:r>
            <a:r>
              <a:rPr lang="en-AU" sz="2000" dirty="0"/>
              <a:t>it is related to the </a:t>
            </a:r>
            <a:r>
              <a:rPr lang="en-AU" sz="2000" b="1" dirty="0"/>
              <a:t>physical and chemical structure</a:t>
            </a:r>
            <a:r>
              <a:rPr lang="en-AU" sz="2000" dirty="0"/>
              <a:t>.</a:t>
            </a:r>
          </a:p>
          <a:p>
            <a:endParaRPr lang="en-AU" dirty="0"/>
          </a:p>
          <a:p>
            <a:endParaRPr lang="en-AU" dirty="0"/>
          </a:p>
        </p:txBody>
      </p:sp>
      <p:pic>
        <p:nvPicPr>
          <p:cNvPr id="9218" name="Picture 2" descr="https://www.educationperfect.com/media/content/Science/1439868322.034831g/1439868323666-1147343303-4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0675" y="2619010"/>
            <a:ext cx="2524125" cy="3800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3192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Kinetic Theory</a:t>
            </a:r>
            <a:endParaRPr lang="en-AU" dirty="0"/>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5503317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a:xfrm>
            <a:off x="581191" y="1743912"/>
            <a:ext cx="11029615" cy="3678303"/>
          </a:xfrm>
        </p:spPr>
        <p:txBody>
          <a:bodyPr/>
          <a:lstStyle/>
          <a:p>
            <a:r>
              <a:rPr lang="en-AU" sz="2800" b="1" dirty="0"/>
              <a:t>If one substance has a low specific heat capacity,  </a:t>
            </a:r>
            <a:r>
              <a:rPr lang="en-AU" sz="2800" b="1" dirty="0" smtClean="0"/>
              <a:t>it </a:t>
            </a:r>
            <a:r>
              <a:rPr lang="en-AU" sz="2800" b="1" dirty="0"/>
              <a:t>will heat up or cool down more quickly than a substance with a high specific heat capacity.</a:t>
            </a:r>
          </a:p>
          <a:p>
            <a:endParaRPr lang="en-AU" sz="2800" dirty="0"/>
          </a:p>
          <a:p>
            <a:r>
              <a:rPr lang="en-AU" sz="2800" dirty="0"/>
              <a:t>This is because </a:t>
            </a:r>
            <a:r>
              <a:rPr lang="en-AU" sz="2800" b="1" dirty="0"/>
              <a:t>less energy</a:t>
            </a:r>
            <a:r>
              <a:rPr lang="en-AU" sz="2800" dirty="0"/>
              <a:t> is needed for the same </a:t>
            </a:r>
            <a:r>
              <a:rPr lang="en-AU" sz="2800" u="sng" dirty="0"/>
              <a:t>change in temperature</a:t>
            </a:r>
            <a:r>
              <a:rPr lang="en-AU" sz="2800" dirty="0"/>
              <a:t>.</a:t>
            </a:r>
          </a:p>
          <a:p>
            <a:endParaRPr lang="en-AU" dirty="0"/>
          </a:p>
        </p:txBody>
      </p:sp>
      <p:pic>
        <p:nvPicPr>
          <p:cNvPr id="10242" name="Picture 2" descr="https://www.educationperfect.com/media/content/Science/1428890831.760051g/1428890851638-1492815670-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999" y="4587211"/>
            <a:ext cx="38100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668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Specific Heat capacity and Mass</a:t>
            </a:r>
            <a:endParaRPr lang="en-AU" dirty="0"/>
          </a:p>
        </p:txBody>
      </p:sp>
      <p:sp>
        <p:nvSpPr>
          <p:cNvPr id="3" name="Content Placeholder 2"/>
          <p:cNvSpPr>
            <a:spLocks noGrp="1"/>
          </p:cNvSpPr>
          <p:nvPr>
            <p:ph idx="1"/>
          </p:nvPr>
        </p:nvSpPr>
        <p:spPr>
          <a:xfrm>
            <a:off x="5664200" y="2095500"/>
            <a:ext cx="6264108" cy="4546600"/>
          </a:xfrm>
        </p:spPr>
        <p:txBody>
          <a:bodyPr>
            <a:normAutofit lnSpcReduction="10000"/>
          </a:bodyPr>
          <a:lstStyle/>
          <a:p>
            <a:r>
              <a:rPr lang="en-AU" sz="2400" dirty="0"/>
              <a:t>If you </a:t>
            </a:r>
            <a:r>
              <a:rPr lang="en-AU" sz="2400" b="1" dirty="0"/>
              <a:t>double the mass,</a:t>
            </a:r>
            <a:r>
              <a:rPr lang="en-AU" sz="2400" dirty="0"/>
              <a:t> you will need </a:t>
            </a:r>
            <a:r>
              <a:rPr lang="en-AU" sz="2400" b="1" dirty="0"/>
              <a:t>twice as much energy</a:t>
            </a:r>
            <a:r>
              <a:rPr lang="en-AU" sz="2400" dirty="0"/>
              <a:t> to heat the substance by one degree.</a:t>
            </a:r>
          </a:p>
          <a:p>
            <a:endParaRPr lang="en-AU" sz="2400" dirty="0"/>
          </a:p>
          <a:p>
            <a:r>
              <a:rPr lang="en-AU" sz="2400" dirty="0"/>
              <a:t>If you </a:t>
            </a:r>
            <a:r>
              <a:rPr lang="en-AU" sz="2400" b="1" dirty="0"/>
              <a:t>triple the mass,</a:t>
            </a:r>
            <a:r>
              <a:rPr lang="en-AU" sz="2400" dirty="0"/>
              <a:t> you will need </a:t>
            </a:r>
            <a:r>
              <a:rPr lang="en-AU" sz="2400" b="1" dirty="0"/>
              <a:t>three times as much energy</a:t>
            </a:r>
            <a:r>
              <a:rPr lang="en-AU" sz="2400" dirty="0"/>
              <a:t> to raise the temperature by one degree and so on.</a:t>
            </a:r>
          </a:p>
          <a:p>
            <a:endParaRPr lang="en-AU" sz="2400" dirty="0"/>
          </a:p>
          <a:p>
            <a:r>
              <a:rPr lang="en-AU" sz="2400" dirty="0"/>
              <a:t>As mass increases, the energy required to heat the substance by one degree increases </a:t>
            </a:r>
            <a:r>
              <a:rPr lang="en-AU" sz="2400" b="1" dirty="0"/>
              <a:t>proportionally.</a:t>
            </a:r>
            <a:endParaRPr lang="en-AU" sz="2400" dirty="0"/>
          </a:p>
          <a:p>
            <a:endParaRPr lang="en-AU" dirty="0"/>
          </a:p>
        </p:txBody>
      </p:sp>
      <p:pic>
        <p:nvPicPr>
          <p:cNvPr id="11266" name="Picture 2" descr="https://www.educationperfect.com/media/content/Science/1536204193.683081g/1536204191059-3484835300195715-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513682"/>
            <a:ext cx="4415434" cy="3188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8506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Specific Heat Capacity Equation</a:t>
            </a:r>
            <a:endParaRPr lang="en-AU"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2" y="2019300"/>
                <a:ext cx="11029615" cy="4572000"/>
              </a:xfrm>
            </p:spPr>
            <p:txBody>
              <a:bodyPr>
                <a:normAutofit fontScale="92500" lnSpcReduction="20000"/>
              </a:bodyPr>
              <a:lstStyle/>
              <a:p>
                <a:r>
                  <a:rPr lang="en-AU" sz="2100" b="1" dirty="0" smtClean="0"/>
                  <a:t>Specific heat capacity can be found by the following formula:</a:t>
                </a:r>
              </a:p>
              <a:p>
                <a:pPr marL="0" indent="0">
                  <a:buNone/>
                </a:pPr>
                <a:r>
                  <a:rPr lang="en-AU" sz="2100" dirty="0"/>
                  <a:t> </a:t>
                </a:r>
              </a:p>
              <a:p>
                <a:pPr marL="0" indent="0">
                  <a:buNone/>
                </a:pPr>
                <a14:m>
                  <m:oMathPara xmlns:m="http://schemas.openxmlformats.org/officeDocument/2006/math">
                    <m:oMathParaPr>
                      <m:jc m:val="centerGroup"/>
                    </m:oMathParaPr>
                    <m:oMath xmlns:m="http://schemas.openxmlformats.org/officeDocument/2006/math">
                      <m:r>
                        <a:rPr lang="en-AU" sz="2100" b="0" i="1" smtClean="0">
                          <a:latin typeface="Cambria Math" panose="02040503050406030204" pitchFamily="18" charset="0"/>
                        </a:rPr>
                        <m:t>𝑐</m:t>
                      </m:r>
                      <m:r>
                        <a:rPr lang="en-AU" sz="2100" b="0" i="1" smtClean="0">
                          <a:latin typeface="Cambria Math" panose="02040503050406030204" pitchFamily="18" charset="0"/>
                        </a:rPr>
                        <m:t>=</m:t>
                      </m:r>
                      <m:f>
                        <m:fPr>
                          <m:ctrlPr>
                            <a:rPr lang="en-AU" sz="2100" b="0" i="1" smtClean="0">
                              <a:latin typeface="Cambria Math" panose="02040503050406030204" pitchFamily="18" charset="0"/>
                              <a:ea typeface="Cambria Math" panose="02040503050406030204" pitchFamily="18" charset="0"/>
                            </a:rPr>
                          </m:ctrlPr>
                        </m:fPr>
                        <m:num>
                          <m:r>
                            <a:rPr lang="en-AU" sz="2100" b="0" i="1" smtClean="0">
                              <a:latin typeface="Cambria Math" panose="02040503050406030204" pitchFamily="18" charset="0"/>
                              <a:ea typeface="Cambria Math" panose="02040503050406030204" pitchFamily="18" charset="0"/>
                            </a:rPr>
                            <m:t>∆</m:t>
                          </m:r>
                          <m:r>
                            <a:rPr lang="en-AU" sz="2100" b="0" i="1" smtClean="0">
                              <a:latin typeface="Cambria Math" panose="02040503050406030204" pitchFamily="18" charset="0"/>
                              <a:ea typeface="Cambria Math" panose="02040503050406030204" pitchFamily="18" charset="0"/>
                            </a:rPr>
                            <m:t>𝑄</m:t>
                          </m:r>
                        </m:num>
                        <m:den>
                          <m:r>
                            <a:rPr lang="en-AU" sz="2100" b="0" i="1" smtClean="0">
                              <a:latin typeface="Cambria Math" panose="02040503050406030204" pitchFamily="18" charset="0"/>
                              <a:ea typeface="Cambria Math" panose="02040503050406030204" pitchFamily="18" charset="0"/>
                            </a:rPr>
                            <m:t>𝑚</m:t>
                          </m:r>
                          <m:r>
                            <a:rPr lang="en-AU" sz="2100" b="0" i="1" smtClean="0">
                              <a:latin typeface="Cambria Math" panose="02040503050406030204" pitchFamily="18" charset="0"/>
                              <a:ea typeface="Cambria Math" panose="02040503050406030204" pitchFamily="18" charset="0"/>
                            </a:rPr>
                            <m:t>∆</m:t>
                          </m:r>
                          <m:r>
                            <a:rPr lang="en-AU" sz="2100" b="0" i="1" smtClean="0">
                              <a:latin typeface="Cambria Math" panose="02040503050406030204" pitchFamily="18" charset="0"/>
                              <a:ea typeface="Cambria Math" panose="02040503050406030204" pitchFamily="18" charset="0"/>
                            </a:rPr>
                            <m:t>𝑇</m:t>
                          </m:r>
                        </m:den>
                      </m:f>
                    </m:oMath>
                  </m:oMathPara>
                </a14:m>
                <a:endParaRPr lang="en-AU" sz="2100" dirty="0"/>
              </a:p>
              <a:p>
                <a:pPr marL="0" indent="0">
                  <a:buNone/>
                </a:pPr>
                <a:endParaRPr lang="en-AU" sz="2100" dirty="0"/>
              </a:p>
              <a:p>
                <a:r>
                  <a:rPr lang="en-AU" sz="2100" dirty="0"/>
                  <a:t>Specific heat capacity has the symbol </a:t>
                </a:r>
                <a:r>
                  <a:rPr lang="en-AU" sz="2100" b="1" dirty="0"/>
                  <a:t>c</a:t>
                </a:r>
                <a:r>
                  <a:rPr lang="en-AU" sz="2100" dirty="0"/>
                  <a:t> and the unit Jkg</a:t>
                </a:r>
                <a:r>
                  <a:rPr lang="en-AU" sz="2100" baseline="30000" dirty="0"/>
                  <a:t>−1∘</a:t>
                </a:r>
                <a:r>
                  <a:rPr lang="en-AU" sz="2100" dirty="0"/>
                  <a:t>C</a:t>
                </a:r>
                <a:r>
                  <a:rPr lang="en-AU" sz="2100" baseline="30000" dirty="0"/>
                  <a:t>−1</a:t>
                </a:r>
                <a:r>
                  <a:rPr lang="en-AU" sz="2100" dirty="0"/>
                  <a:t> or Jkg−1K</a:t>
                </a:r>
                <a:r>
                  <a:rPr lang="en-AU" sz="2100" baseline="30000" dirty="0"/>
                  <a:t>−1</a:t>
                </a:r>
                <a:r>
                  <a:rPr lang="en-AU" sz="2100" dirty="0"/>
                  <a:t>.</a:t>
                </a:r>
              </a:p>
              <a:p>
                <a:endParaRPr lang="en-AU" sz="2100" dirty="0"/>
              </a:p>
              <a:p>
                <a:r>
                  <a:rPr lang="en-AU" sz="2100" dirty="0"/>
                  <a:t>Δ</a:t>
                </a:r>
                <a:r>
                  <a:rPr lang="en-AU" sz="2100" i="1" dirty="0"/>
                  <a:t>Q</a:t>
                </a:r>
                <a:r>
                  <a:rPr lang="en-AU" sz="2100" dirty="0"/>
                  <a:t> is the change in </a:t>
                </a:r>
                <a:r>
                  <a:rPr lang="en-AU" sz="2100" b="1" dirty="0"/>
                  <a:t>thermal energy</a:t>
                </a:r>
                <a:r>
                  <a:rPr lang="en-AU" sz="2100" dirty="0"/>
                  <a:t> of the substance.</a:t>
                </a:r>
              </a:p>
              <a:p>
                <a:endParaRPr lang="en-AU" sz="2100" dirty="0"/>
              </a:p>
              <a:p>
                <a:r>
                  <a:rPr lang="en-AU" sz="2100" i="1" dirty="0"/>
                  <a:t>m</a:t>
                </a:r>
                <a:r>
                  <a:rPr lang="en-AU" sz="2100" dirty="0"/>
                  <a:t> is the </a:t>
                </a:r>
                <a:r>
                  <a:rPr lang="en-AU" sz="2100" b="1" dirty="0"/>
                  <a:t>mass</a:t>
                </a:r>
                <a:r>
                  <a:rPr lang="en-AU" sz="2100" dirty="0"/>
                  <a:t> of the object.</a:t>
                </a:r>
              </a:p>
              <a:p>
                <a:endParaRPr lang="en-AU" sz="2100" dirty="0"/>
              </a:p>
              <a:p>
                <a:r>
                  <a:rPr lang="en-AU" sz="2100" dirty="0"/>
                  <a:t>Δ</a:t>
                </a:r>
                <a:r>
                  <a:rPr lang="en-AU" sz="2100" i="1" dirty="0"/>
                  <a:t>T</a:t>
                </a:r>
                <a:r>
                  <a:rPr lang="en-AU" sz="2100" dirty="0"/>
                  <a:t> is the change in </a:t>
                </a:r>
                <a:r>
                  <a:rPr lang="en-AU" sz="2100" b="1" dirty="0"/>
                  <a:t>temperature</a:t>
                </a:r>
                <a:r>
                  <a:rPr lang="en-AU" sz="2100" dirty="0"/>
                  <a:t> of the substance. It has unit ∘C </a:t>
                </a:r>
                <a:r>
                  <a:rPr lang="en-AU" sz="2100" i="1" dirty="0"/>
                  <a:t>or</a:t>
                </a:r>
                <a:r>
                  <a:rPr lang="en-AU" sz="2100" dirty="0"/>
                  <a:t> K.</a:t>
                </a:r>
              </a:p>
              <a:p>
                <a:endParaRPr lang="en-AU"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2" y="2019300"/>
                <a:ext cx="11029615" cy="4572000"/>
              </a:xfrm>
              <a:blipFill>
                <a:blip r:embed="rId2"/>
                <a:stretch>
                  <a:fillRect l="-221" t="-2000"/>
                </a:stretch>
              </a:blipFill>
            </p:spPr>
            <p:txBody>
              <a:bodyPr/>
              <a:lstStyle/>
              <a:p>
                <a:r>
                  <a:rPr lang="en-AU">
                    <a:noFill/>
                  </a:rPr>
                  <a:t> </a:t>
                </a:r>
              </a:p>
            </p:txBody>
          </p:sp>
        </mc:Fallback>
      </mc:AlternateContent>
    </p:spTree>
    <p:extLst>
      <p:ext uri="{BB962C8B-B14F-4D97-AF65-F5344CB8AC3E}">
        <p14:creationId xmlns:p14="http://schemas.microsoft.com/office/powerpoint/2010/main" val="35428558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a:xfrm>
            <a:off x="581192" y="1715956"/>
            <a:ext cx="11029615" cy="4976944"/>
          </a:xfrm>
        </p:spPr>
        <p:txBody>
          <a:bodyPr>
            <a:normAutofit lnSpcReduction="10000"/>
          </a:bodyPr>
          <a:lstStyle/>
          <a:p>
            <a:r>
              <a:rPr lang="en-AU" sz="2200" b="1" dirty="0"/>
              <a:t>We can rearrange this formula to find:</a:t>
            </a:r>
          </a:p>
          <a:p>
            <a:endParaRPr lang="en-AU" sz="2200" dirty="0"/>
          </a:p>
          <a:p>
            <a:pPr marL="0" indent="0" algn="ctr">
              <a:buNone/>
            </a:pPr>
            <a:r>
              <a:rPr lang="en-AU" sz="2200" dirty="0"/>
              <a:t>Δ</a:t>
            </a:r>
            <a:r>
              <a:rPr lang="en-AU" sz="2200" i="1" dirty="0"/>
              <a:t>Q</a:t>
            </a:r>
            <a:r>
              <a:rPr lang="en-AU" sz="2200" dirty="0"/>
              <a:t>=</a:t>
            </a:r>
            <a:r>
              <a:rPr lang="en-AU" sz="2200" i="1" dirty="0" err="1"/>
              <a:t>mc</a:t>
            </a:r>
            <a:r>
              <a:rPr lang="en-AU" sz="2200" dirty="0" err="1"/>
              <a:t>Δ</a:t>
            </a:r>
            <a:r>
              <a:rPr lang="en-AU" sz="2200" i="1" dirty="0" err="1"/>
              <a:t>T</a:t>
            </a:r>
            <a:endParaRPr lang="en-AU" sz="2200" dirty="0"/>
          </a:p>
          <a:p>
            <a:endParaRPr lang="en-AU" sz="2200" dirty="0"/>
          </a:p>
          <a:p>
            <a:r>
              <a:rPr lang="en-AU" sz="2200" dirty="0"/>
              <a:t>Δ</a:t>
            </a:r>
            <a:r>
              <a:rPr lang="en-AU" sz="2200" i="1" dirty="0"/>
              <a:t>Q</a:t>
            </a:r>
            <a:r>
              <a:rPr lang="en-AU" sz="2200" dirty="0"/>
              <a:t> is the change in </a:t>
            </a:r>
            <a:r>
              <a:rPr lang="en-AU" sz="2200" b="1" dirty="0"/>
              <a:t>heat</a:t>
            </a:r>
            <a:r>
              <a:rPr lang="en-AU" sz="2200" dirty="0"/>
              <a:t> of the substance. It is the </a:t>
            </a:r>
            <a:r>
              <a:rPr lang="en-AU" sz="2200" b="1" dirty="0"/>
              <a:t>amount of thermal energy</a:t>
            </a:r>
            <a:r>
              <a:rPr lang="en-AU" sz="2200" dirty="0"/>
              <a:t> that is added to or removed from the substance.</a:t>
            </a:r>
          </a:p>
          <a:p>
            <a:endParaRPr lang="en-AU" sz="2200" dirty="0"/>
          </a:p>
          <a:p>
            <a:r>
              <a:rPr lang="en-AU" sz="2200" i="1" dirty="0"/>
              <a:t>m</a:t>
            </a:r>
            <a:r>
              <a:rPr lang="en-AU" sz="2200" dirty="0"/>
              <a:t> is the </a:t>
            </a:r>
            <a:r>
              <a:rPr lang="en-AU" sz="2200" b="1" dirty="0"/>
              <a:t>mass</a:t>
            </a:r>
            <a:r>
              <a:rPr lang="en-AU" sz="2200" dirty="0"/>
              <a:t> of the object. </a:t>
            </a:r>
            <a:r>
              <a:rPr lang="en-AU" sz="2200" dirty="0" smtClean="0"/>
              <a:t> It </a:t>
            </a:r>
            <a:r>
              <a:rPr lang="en-AU" sz="2200" dirty="0"/>
              <a:t>has units of kg (</a:t>
            </a:r>
            <a:r>
              <a:rPr lang="en-AU" sz="2200" b="1" dirty="0"/>
              <a:t>kilograms</a:t>
            </a:r>
            <a:r>
              <a:rPr lang="en-AU" sz="2200" dirty="0"/>
              <a:t>), so be careful when you are given the mass in grams!</a:t>
            </a:r>
          </a:p>
          <a:p>
            <a:endParaRPr lang="en-AU" sz="2200" dirty="0"/>
          </a:p>
          <a:p>
            <a:r>
              <a:rPr lang="en-AU" sz="2200" dirty="0"/>
              <a:t>Δ</a:t>
            </a:r>
            <a:r>
              <a:rPr lang="en-AU" sz="2200" i="1" dirty="0"/>
              <a:t>T</a:t>
            </a:r>
            <a:r>
              <a:rPr lang="en-AU" sz="2200" dirty="0"/>
              <a:t> is the change in </a:t>
            </a:r>
            <a:r>
              <a:rPr lang="en-AU" sz="2200" b="1" dirty="0"/>
              <a:t>temperature</a:t>
            </a:r>
            <a:r>
              <a:rPr lang="en-AU" sz="2200" dirty="0"/>
              <a:t> of the substance. It has unit </a:t>
            </a:r>
            <a:r>
              <a:rPr lang="en-AU" sz="2200" baseline="30000" dirty="0"/>
              <a:t>∘</a:t>
            </a:r>
            <a:r>
              <a:rPr lang="en-AU" sz="2200" dirty="0"/>
              <a:t>C </a:t>
            </a:r>
            <a:r>
              <a:rPr lang="en-AU" sz="2200" i="1" dirty="0"/>
              <a:t>or</a:t>
            </a:r>
            <a:r>
              <a:rPr lang="en-AU" sz="2200" dirty="0"/>
              <a:t> K.</a:t>
            </a:r>
          </a:p>
          <a:p>
            <a:endParaRPr lang="en-AU" dirty="0"/>
          </a:p>
        </p:txBody>
      </p:sp>
    </p:spTree>
    <p:extLst>
      <p:ext uri="{BB962C8B-B14F-4D97-AF65-F5344CB8AC3E}">
        <p14:creationId xmlns:p14="http://schemas.microsoft.com/office/powerpoint/2010/main" val="26670979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Heating Curve</a:t>
            </a:r>
            <a:endParaRPr lang="en-AU" dirty="0"/>
          </a:p>
        </p:txBody>
      </p:sp>
      <p:sp>
        <p:nvSpPr>
          <p:cNvPr id="3" name="Content Placeholder 2"/>
          <p:cNvSpPr>
            <a:spLocks noGrp="1"/>
          </p:cNvSpPr>
          <p:nvPr>
            <p:ph idx="1"/>
          </p:nvPr>
        </p:nvSpPr>
        <p:spPr>
          <a:xfrm>
            <a:off x="377993" y="1596296"/>
            <a:ext cx="9515308" cy="3678303"/>
          </a:xfrm>
        </p:spPr>
        <p:txBody>
          <a:bodyPr/>
          <a:lstStyle/>
          <a:p>
            <a:r>
              <a:rPr lang="en-AU" b="1" dirty="0"/>
              <a:t>A heating curve shows the temperature of a substance as it is heated over time.</a:t>
            </a:r>
          </a:p>
          <a:p>
            <a:endParaRPr lang="en-AU" dirty="0"/>
          </a:p>
          <a:p>
            <a:r>
              <a:rPr lang="en-AU" dirty="0"/>
              <a:t>The temperature generally increases steadily as energy is added to the system, however, during a </a:t>
            </a:r>
            <a:r>
              <a:rPr lang="en-AU" b="1" dirty="0"/>
              <a:t>change of state,</a:t>
            </a:r>
            <a:r>
              <a:rPr lang="en-AU" dirty="0"/>
              <a:t> the energy is used to break bonds, so a </a:t>
            </a:r>
            <a:r>
              <a:rPr lang="en-AU" b="1" dirty="0"/>
              <a:t>temperature rise is not observed.</a:t>
            </a:r>
            <a:endParaRPr lang="en-AU" dirty="0"/>
          </a:p>
          <a:p>
            <a:endParaRPr lang="en-AU" dirty="0"/>
          </a:p>
          <a:p>
            <a:r>
              <a:rPr lang="en-AU" dirty="0"/>
              <a:t>The graph below shows an </a:t>
            </a:r>
            <a:r>
              <a:rPr lang="en-AU" b="1" dirty="0"/>
              <a:t>ideal heating curve:</a:t>
            </a:r>
            <a:endParaRPr lang="en-AU" dirty="0"/>
          </a:p>
          <a:p>
            <a:endParaRPr lang="en-AU" dirty="0"/>
          </a:p>
          <a:p>
            <a:endParaRPr lang="en-AU" dirty="0"/>
          </a:p>
        </p:txBody>
      </p:sp>
      <p:pic>
        <p:nvPicPr>
          <p:cNvPr id="12290" name="Picture 2" descr="https://www.educationperfect.com/media/content/Science/1523390773.008791g/1523390769061-4179916453912905-8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3128297"/>
            <a:ext cx="5972008" cy="3729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4710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Changing state</a:t>
            </a:r>
            <a:endParaRPr lang="en-AU" dirty="0"/>
          </a:p>
        </p:txBody>
      </p:sp>
      <p:pic>
        <p:nvPicPr>
          <p:cNvPr id="13314" name="Picture 2" descr="https://www.educationperfect.com/media/content/Science/1450301245.867521g/1450301245074-1460198482085439-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892" y="1715956"/>
            <a:ext cx="6264108" cy="5222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3850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Adding Heat Energy</a:t>
            </a:r>
            <a:endParaRPr lang="en-AU" dirty="0"/>
          </a:p>
        </p:txBody>
      </p:sp>
      <p:sp>
        <p:nvSpPr>
          <p:cNvPr id="3" name="Content Placeholder 2"/>
          <p:cNvSpPr>
            <a:spLocks noGrp="1"/>
          </p:cNvSpPr>
          <p:nvPr>
            <p:ph idx="1"/>
          </p:nvPr>
        </p:nvSpPr>
        <p:spPr>
          <a:xfrm>
            <a:off x="695493" y="1222277"/>
            <a:ext cx="11029615" cy="3678303"/>
          </a:xfrm>
        </p:spPr>
        <p:txBody>
          <a:bodyPr/>
          <a:lstStyle/>
          <a:p>
            <a:r>
              <a:rPr lang="en-AU" sz="2400" b="1" dirty="0" smtClean="0"/>
              <a:t>When</a:t>
            </a:r>
            <a:r>
              <a:rPr lang="en-AU" sz="2400" b="1" dirty="0"/>
              <a:t> heat energy is added to a substance, </a:t>
            </a:r>
            <a:r>
              <a:rPr lang="en-AU" sz="2400" b="1" dirty="0" smtClean="0"/>
              <a:t> it </a:t>
            </a:r>
            <a:r>
              <a:rPr lang="en-AU" sz="2400" b="1" dirty="0"/>
              <a:t>causes the particles to move faster and spread out.</a:t>
            </a:r>
          </a:p>
          <a:p>
            <a:endParaRPr lang="en-AU" sz="2400" dirty="0"/>
          </a:p>
          <a:p>
            <a:r>
              <a:rPr lang="en-AU" sz="2400" dirty="0"/>
              <a:t>This causes the substance to change from </a:t>
            </a:r>
            <a:r>
              <a:rPr lang="en-AU" sz="2400" b="1" dirty="0"/>
              <a:t>solid</a:t>
            </a:r>
            <a:r>
              <a:rPr lang="en-AU" sz="2400" dirty="0"/>
              <a:t> to </a:t>
            </a:r>
            <a:r>
              <a:rPr lang="en-AU" sz="2400" b="1" dirty="0"/>
              <a:t>liquid,</a:t>
            </a:r>
            <a:r>
              <a:rPr lang="en-AU" sz="2400" dirty="0"/>
              <a:t> then from </a:t>
            </a:r>
            <a:r>
              <a:rPr lang="en-AU" sz="2400" b="1" dirty="0"/>
              <a:t>liquid</a:t>
            </a:r>
            <a:r>
              <a:rPr lang="en-AU" sz="2400" dirty="0"/>
              <a:t> to </a:t>
            </a:r>
            <a:r>
              <a:rPr lang="en-AU" sz="2400" b="1" dirty="0"/>
              <a:t>gas.</a:t>
            </a:r>
            <a:endParaRPr lang="en-AU" sz="2400" dirty="0"/>
          </a:p>
          <a:p>
            <a:endParaRPr lang="en-AU" dirty="0"/>
          </a:p>
        </p:txBody>
      </p:sp>
      <p:pic>
        <p:nvPicPr>
          <p:cNvPr id="4" name="1509325097.3047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97400" y="4026007"/>
            <a:ext cx="2632075" cy="2654193"/>
          </a:xfrm>
          <a:prstGeom prst="rect">
            <a:avLst/>
          </a:prstGeom>
        </p:spPr>
      </p:pic>
    </p:spTree>
    <p:extLst>
      <p:ext uri="{BB962C8B-B14F-4D97-AF65-F5344CB8AC3E}">
        <p14:creationId xmlns:p14="http://schemas.microsoft.com/office/powerpoint/2010/main" val="394602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Removing Heat energy</a:t>
            </a:r>
            <a:endParaRPr lang="en-AU" dirty="0"/>
          </a:p>
        </p:txBody>
      </p:sp>
      <p:sp>
        <p:nvSpPr>
          <p:cNvPr id="3" name="Content Placeholder 2"/>
          <p:cNvSpPr>
            <a:spLocks noGrp="1"/>
          </p:cNvSpPr>
          <p:nvPr>
            <p:ph idx="1"/>
          </p:nvPr>
        </p:nvSpPr>
        <p:spPr>
          <a:xfrm>
            <a:off x="533567" y="1241327"/>
            <a:ext cx="11029615" cy="3678303"/>
          </a:xfrm>
        </p:spPr>
        <p:txBody>
          <a:bodyPr/>
          <a:lstStyle/>
          <a:p>
            <a:r>
              <a:rPr lang="en-AU" sz="2400" b="1" dirty="0"/>
              <a:t>When heat energy is removed from a substance, it causes the particles to move slower and stay in a smaller area.</a:t>
            </a:r>
          </a:p>
          <a:p>
            <a:endParaRPr lang="en-AU" sz="2400" dirty="0"/>
          </a:p>
          <a:p>
            <a:r>
              <a:rPr lang="en-AU" sz="2400" dirty="0"/>
              <a:t>This causes the substance to change from </a:t>
            </a:r>
            <a:r>
              <a:rPr lang="en-AU" sz="2400" b="1" dirty="0"/>
              <a:t>gas</a:t>
            </a:r>
            <a:r>
              <a:rPr lang="en-AU" sz="2400" dirty="0"/>
              <a:t> to </a:t>
            </a:r>
            <a:r>
              <a:rPr lang="en-AU" sz="2400" b="1" dirty="0"/>
              <a:t>liquid,</a:t>
            </a:r>
            <a:r>
              <a:rPr lang="en-AU" sz="2400" dirty="0"/>
              <a:t> then from </a:t>
            </a:r>
            <a:r>
              <a:rPr lang="en-AU" sz="2400" b="1" dirty="0"/>
              <a:t>liquid</a:t>
            </a:r>
            <a:r>
              <a:rPr lang="en-AU" sz="2400" dirty="0"/>
              <a:t> to </a:t>
            </a:r>
            <a:r>
              <a:rPr lang="en-AU" sz="2400" b="1" dirty="0"/>
              <a:t>solid.</a:t>
            </a:r>
            <a:endParaRPr lang="en-AU" sz="2400" dirty="0"/>
          </a:p>
          <a:p>
            <a:endParaRPr lang="en-AU" dirty="0"/>
          </a:p>
        </p:txBody>
      </p:sp>
      <p:pic>
        <p:nvPicPr>
          <p:cNvPr id="4" name="1509325115.0702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19600" y="4064000"/>
            <a:ext cx="2644775" cy="2667000"/>
          </a:xfrm>
          <a:prstGeom prst="rect">
            <a:avLst/>
          </a:prstGeom>
        </p:spPr>
      </p:pic>
    </p:spTree>
    <p:extLst>
      <p:ext uri="{BB962C8B-B14F-4D97-AF65-F5344CB8AC3E}">
        <p14:creationId xmlns:p14="http://schemas.microsoft.com/office/powerpoint/2010/main" val="45470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Temperature change during phase change</a:t>
            </a:r>
            <a:endParaRPr lang="en-AU" dirty="0"/>
          </a:p>
        </p:txBody>
      </p:sp>
      <p:sp>
        <p:nvSpPr>
          <p:cNvPr id="3" name="Content Placeholder 2"/>
          <p:cNvSpPr>
            <a:spLocks noGrp="1"/>
          </p:cNvSpPr>
          <p:nvPr>
            <p:ph idx="1"/>
          </p:nvPr>
        </p:nvSpPr>
        <p:spPr>
          <a:xfrm>
            <a:off x="581192" y="1570896"/>
            <a:ext cx="11029615" cy="3678303"/>
          </a:xfrm>
        </p:spPr>
        <p:txBody>
          <a:bodyPr/>
          <a:lstStyle/>
          <a:p>
            <a:r>
              <a:rPr lang="en-AU" sz="2800" b="1" dirty="0"/>
              <a:t>The temperature of a system remains the same during the process of state change.</a:t>
            </a:r>
          </a:p>
          <a:p>
            <a:endParaRPr lang="en-AU" sz="2800" dirty="0"/>
          </a:p>
          <a:p>
            <a:r>
              <a:rPr lang="en-AU" sz="2800" dirty="0"/>
              <a:t>The energy being added to or removed from the system (latent heat) is being used to break or form intermolecular bonds. The kinetic energy of the particles does not change, so the temperature does not change.</a:t>
            </a:r>
          </a:p>
          <a:p>
            <a:endParaRPr lang="en-AU" dirty="0"/>
          </a:p>
        </p:txBody>
      </p:sp>
      <p:pic>
        <p:nvPicPr>
          <p:cNvPr id="14338" name="Picture 2" descr="https://www.educationperfect.com/media/content/Science/1524087864.365371g/1524087863688-2893126417016933-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2300" y="4813299"/>
            <a:ext cx="2044700" cy="2044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7848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Latent heat</a:t>
            </a:r>
            <a:endParaRPr lang="en-AU" dirty="0"/>
          </a:p>
        </p:txBody>
      </p:sp>
      <p:sp>
        <p:nvSpPr>
          <p:cNvPr id="3" name="Content Placeholder 2"/>
          <p:cNvSpPr>
            <a:spLocks noGrp="1"/>
          </p:cNvSpPr>
          <p:nvPr>
            <p:ph idx="1"/>
          </p:nvPr>
        </p:nvSpPr>
        <p:spPr>
          <a:xfrm>
            <a:off x="581193" y="2180496"/>
            <a:ext cx="6480007" cy="3678303"/>
          </a:xfrm>
        </p:spPr>
        <p:txBody>
          <a:bodyPr>
            <a:normAutofit fontScale="92500" lnSpcReduction="20000"/>
          </a:bodyPr>
          <a:lstStyle/>
          <a:p>
            <a:r>
              <a:rPr lang="en-AU" sz="2400" b="1" dirty="0"/>
              <a:t>Energy added during a state change is called the latent heat.</a:t>
            </a:r>
          </a:p>
          <a:p>
            <a:endParaRPr lang="en-AU" sz="2400" dirty="0"/>
          </a:p>
          <a:p>
            <a:r>
              <a:rPr lang="en-AU" sz="2400" dirty="0"/>
              <a:t>The </a:t>
            </a:r>
            <a:r>
              <a:rPr lang="en-AU" sz="2400" b="1" dirty="0"/>
              <a:t>specific latent heat of fusion</a:t>
            </a:r>
            <a:r>
              <a:rPr lang="en-AU" sz="2400" dirty="0"/>
              <a:t> is the energy needed to change </a:t>
            </a:r>
            <a:r>
              <a:rPr lang="en-AU" sz="2400" b="1" dirty="0"/>
              <a:t>1</a:t>
            </a:r>
            <a:r>
              <a:rPr lang="en-AU" sz="2400" dirty="0"/>
              <a:t>  kg of a substance from </a:t>
            </a:r>
            <a:r>
              <a:rPr lang="en-AU" sz="2400" b="1" dirty="0"/>
              <a:t>solid</a:t>
            </a:r>
            <a:r>
              <a:rPr lang="en-AU" sz="2400" dirty="0"/>
              <a:t> to </a:t>
            </a:r>
            <a:r>
              <a:rPr lang="en-AU" sz="2400" b="1" dirty="0"/>
              <a:t>liquid.</a:t>
            </a:r>
            <a:endParaRPr lang="en-AU" sz="2400" dirty="0"/>
          </a:p>
          <a:p>
            <a:endParaRPr lang="en-AU" sz="2400" dirty="0"/>
          </a:p>
          <a:p>
            <a:r>
              <a:rPr lang="en-AU" sz="2400" dirty="0"/>
              <a:t>The </a:t>
            </a:r>
            <a:r>
              <a:rPr lang="en-AU" sz="2400" b="1" dirty="0"/>
              <a:t>specific latent heat of vaporisation</a:t>
            </a:r>
            <a:r>
              <a:rPr lang="en-AU" sz="2400" dirty="0"/>
              <a:t> is the energy needed to change </a:t>
            </a:r>
            <a:r>
              <a:rPr lang="en-AU" sz="2400" b="1" dirty="0"/>
              <a:t>1</a:t>
            </a:r>
            <a:r>
              <a:rPr lang="en-AU" sz="2400" dirty="0"/>
              <a:t>  kg of a substance from </a:t>
            </a:r>
            <a:r>
              <a:rPr lang="en-AU" sz="2400" b="1" dirty="0"/>
              <a:t>liquid</a:t>
            </a:r>
            <a:r>
              <a:rPr lang="en-AU" sz="2400" dirty="0"/>
              <a:t> to </a:t>
            </a:r>
            <a:r>
              <a:rPr lang="en-AU" sz="2400" b="1" dirty="0"/>
              <a:t>gas.</a:t>
            </a:r>
            <a:endParaRPr lang="en-AU" sz="2400" dirty="0"/>
          </a:p>
          <a:p>
            <a:endParaRPr lang="en-AU" dirty="0"/>
          </a:p>
        </p:txBody>
      </p:sp>
      <p:pic>
        <p:nvPicPr>
          <p:cNvPr id="15362" name="Picture 2" descr="https://www.educationperfect.com/media/content/Science/1523313575.200571g/1523313572066-2366497300280071-8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1200" y="2561043"/>
            <a:ext cx="5009327" cy="3297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4822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Learning Intentions</a:t>
            </a:r>
            <a:endParaRPr lang="en-AU" dirty="0"/>
          </a:p>
        </p:txBody>
      </p:sp>
      <p:sp>
        <p:nvSpPr>
          <p:cNvPr id="6" name="Rectangle 5"/>
          <p:cNvSpPr/>
          <p:nvPr/>
        </p:nvSpPr>
        <p:spPr>
          <a:xfrm>
            <a:off x="581192" y="2144236"/>
            <a:ext cx="10721808" cy="2862322"/>
          </a:xfrm>
          <a:prstGeom prst="rect">
            <a:avLst/>
          </a:prstGeom>
        </p:spPr>
        <p:txBody>
          <a:bodyPr wrap="square">
            <a:spAutoFit/>
          </a:bodyPr>
          <a:lstStyle/>
          <a:p>
            <a:pPr marL="571500" indent="-571500">
              <a:buFont typeface="Arial" panose="020B0604020202020204" pitchFamily="34" charset="0"/>
              <a:buChar char="•"/>
            </a:pPr>
            <a:r>
              <a:rPr lang="en-AU" sz="3600" dirty="0" smtClean="0"/>
              <a:t>Describe </a:t>
            </a:r>
            <a:r>
              <a:rPr lang="en-AU" sz="3600" dirty="0"/>
              <a:t>the kinetic particle model of matter.</a:t>
            </a:r>
          </a:p>
          <a:p>
            <a:pPr marL="571500" indent="-571500">
              <a:buFont typeface="Arial" panose="020B0604020202020204" pitchFamily="34" charset="0"/>
              <a:buChar char="•"/>
            </a:pPr>
            <a:r>
              <a:rPr lang="en-AU" sz="3600" dirty="0" smtClean="0"/>
              <a:t>Recall </a:t>
            </a:r>
            <a:r>
              <a:rPr lang="en-AU" sz="3600" dirty="0"/>
              <a:t>the states of matter</a:t>
            </a:r>
          </a:p>
          <a:p>
            <a:pPr marL="571500" indent="-571500">
              <a:buFont typeface="Arial" panose="020B0604020202020204" pitchFamily="34" charset="0"/>
              <a:buChar char="•"/>
            </a:pPr>
            <a:r>
              <a:rPr lang="en-AU" sz="3600" dirty="0" smtClean="0"/>
              <a:t>Understand </a:t>
            </a:r>
            <a:r>
              <a:rPr lang="en-AU" sz="3600" dirty="0"/>
              <a:t>temperature scales and how to convert between Celsius and Kelvin.</a:t>
            </a:r>
          </a:p>
          <a:p>
            <a:pPr marL="571500" indent="-571500">
              <a:buFont typeface="Arial" panose="020B0604020202020204" pitchFamily="34" charset="0"/>
              <a:buChar char="•"/>
            </a:pPr>
            <a:r>
              <a:rPr lang="en-AU" sz="3600" dirty="0" smtClean="0"/>
              <a:t>Describe </a:t>
            </a:r>
            <a:r>
              <a:rPr lang="en-AU" sz="3600" dirty="0"/>
              <a:t>how to record temperature</a:t>
            </a:r>
          </a:p>
        </p:txBody>
      </p:sp>
    </p:spTree>
    <p:extLst>
      <p:ext uri="{BB962C8B-B14F-4D97-AF65-F5344CB8AC3E}">
        <p14:creationId xmlns:p14="http://schemas.microsoft.com/office/powerpoint/2010/main" val="8485497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Latent heat and energy</a:t>
            </a:r>
            <a:endParaRPr lang="en-AU" dirty="0"/>
          </a:p>
        </p:txBody>
      </p:sp>
      <p:sp>
        <p:nvSpPr>
          <p:cNvPr id="3" name="Content Placeholder 2"/>
          <p:cNvSpPr>
            <a:spLocks noGrp="1"/>
          </p:cNvSpPr>
          <p:nvPr>
            <p:ph idx="1"/>
          </p:nvPr>
        </p:nvSpPr>
        <p:spPr>
          <a:xfrm>
            <a:off x="5473701" y="1824896"/>
            <a:ext cx="6137107" cy="4817204"/>
          </a:xfrm>
        </p:spPr>
        <p:txBody>
          <a:bodyPr>
            <a:normAutofit fontScale="92500" lnSpcReduction="10000"/>
          </a:bodyPr>
          <a:lstStyle/>
          <a:p>
            <a:r>
              <a:rPr lang="en-AU" sz="2400" b="1" dirty="0"/>
              <a:t>The latent heat does not affect the kinetic energy of the particles within the substance.</a:t>
            </a:r>
          </a:p>
          <a:p>
            <a:endParaRPr lang="en-AU" sz="2400" dirty="0"/>
          </a:p>
          <a:p>
            <a:r>
              <a:rPr lang="en-AU" sz="2400" dirty="0"/>
              <a:t>It only effects the </a:t>
            </a:r>
            <a:r>
              <a:rPr lang="en-AU" sz="2400" b="1" dirty="0"/>
              <a:t>potential energy</a:t>
            </a:r>
            <a:r>
              <a:rPr lang="en-AU" sz="2400" dirty="0"/>
              <a:t> of the particles in the substance. This is because the </a:t>
            </a:r>
            <a:r>
              <a:rPr lang="en-AU" sz="2400" b="1" dirty="0"/>
              <a:t>heat</a:t>
            </a:r>
            <a:r>
              <a:rPr lang="en-AU" sz="2400" dirty="0"/>
              <a:t> added to the substance </a:t>
            </a:r>
            <a:r>
              <a:rPr lang="en-AU" sz="2400" u="sng" dirty="0"/>
              <a:t>pulls</a:t>
            </a:r>
            <a:r>
              <a:rPr lang="en-AU" sz="2400" dirty="0"/>
              <a:t> the particles apart.</a:t>
            </a:r>
          </a:p>
          <a:p>
            <a:endParaRPr lang="en-AU" sz="2400" dirty="0"/>
          </a:p>
          <a:p>
            <a:r>
              <a:rPr lang="en-AU" sz="2400" dirty="0"/>
              <a:t>This means that during a </a:t>
            </a:r>
            <a:r>
              <a:rPr lang="en-AU" sz="2400" b="1" dirty="0"/>
              <a:t>state change</a:t>
            </a:r>
            <a:r>
              <a:rPr lang="en-AU" sz="2400" dirty="0"/>
              <a:t> the </a:t>
            </a:r>
            <a:r>
              <a:rPr lang="en-AU" sz="2400" u="sng" dirty="0"/>
              <a:t>internal energy</a:t>
            </a:r>
            <a:r>
              <a:rPr lang="en-AU" sz="2400" dirty="0"/>
              <a:t> of the substance </a:t>
            </a:r>
            <a:r>
              <a:rPr lang="en-AU" sz="2400" b="1" dirty="0"/>
              <a:t>increases</a:t>
            </a:r>
            <a:r>
              <a:rPr lang="en-AU" sz="2400" dirty="0"/>
              <a:t> but the </a:t>
            </a:r>
            <a:r>
              <a:rPr lang="en-AU" sz="2400" u="sng" dirty="0"/>
              <a:t>temperature</a:t>
            </a:r>
            <a:r>
              <a:rPr lang="en-AU" sz="2400" dirty="0"/>
              <a:t> remains </a:t>
            </a:r>
            <a:r>
              <a:rPr lang="en-AU" sz="2400" b="1" dirty="0"/>
              <a:t>constant.</a:t>
            </a:r>
            <a:endParaRPr lang="en-AU" sz="2400" dirty="0"/>
          </a:p>
          <a:p>
            <a:endParaRPr lang="en-AU" dirty="0"/>
          </a:p>
        </p:txBody>
      </p:sp>
      <p:pic>
        <p:nvPicPr>
          <p:cNvPr id="16386" name="Picture 2" descr="https://www.educationperfect.com/media/content/Science/1521765886.275211g/1521765884079-333413977250289-8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6" y="2878137"/>
            <a:ext cx="4851916" cy="3230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8500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Questions </a:t>
            </a:r>
            <a:endParaRPr lang="en-AU" dirty="0"/>
          </a:p>
        </p:txBody>
      </p:sp>
      <p:sp>
        <p:nvSpPr>
          <p:cNvPr id="3" name="Content Placeholder 2"/>
          <p:cNvSpPr>
            <a:spLocks noGrp="1"/>
          </p:cNvSpPr>
          <p:nvPr>
            <p:ph idx="1"/>
          </p:nvPr>
        </p:nvSpPr>
        <p:spPr/>
        <p:txBody>
          <a:bodyPr/>
          <a:lstStyle/>
          <a:p>
            <a:r>
              <a:rPr lang="da-DK" sz="3200" dirty="0" smtClean="0"/>
              <a:t>Nelson </a:t>
            </a:r>
            <a:r>
              <a:rPr lang="da-DK" sz="3200" dirty="0"/>
              <a:t>1&amp;2 Set </a:t>
            </a:r>
            <a:r>
              <a:rPr lang="da-DK" sz="3200" dirty="0" smtClean="0"/>
              <a:t>1.3 </a:t>
            </a:r>
            <a:r>
              <a:rPr lang="da-DK" sz="3200" dirty="0"/>
              <a:t>p </a:t>
            </a:r>
            <a:r>
              <a:rPr lang="da-DK" sz="3200" dirty="0" smtClean="0"/>
              <a:t>20</a:t>
            </a:r>
            <a:endParaRPr lang="da-DK" sz="3200" dirty="0"/>
          </a:p>
          <a:p>
            <a:r>
              <a:rPr lang="da-DK" sz="3200" dirty="0" smtClean="0"/>
              <a:t>Nelson </a:t>
            </a:r>
            <a:r>
              <a:rPr lang="da-DK" sz="3200" dirty="0"/>
              <a:t>1&amp;2 Set </a:t>
            </a:r>
            <a:r>
              <a:rPr lang="da-DK" sz="3200" dirty="0" smtClean="0"/>
              <a:t>1.4 </a:t>
            </a:r>
            <a:r>
              <a:rPr lang="da-DK" sz="3200" dirty="0"/>
              <a:t>p </a:t>
            </a:r>
            <a:r>
              <a:rPr lang="da-DK" sz="3200" dirty="0" smtClean="0"/>
              <a:t>30</a:t>
            </a:r>
            <a:endParaRPr lang="da-DK" sz="3200" dirty="0"/>
          </a:p>
          <a:p>
            <a:endParaRPr lang="en-AU" dirty="0"/>
          </a:p>
        </p:txBody>
      </p:sp>
    </p:spTree>
    <p:extLst>
      <p:ext uri="{BB962C8B-B14F-4D97-AF65-F5344CB8AC3E}">
        <p14:creationId xmlns:p14="http://schemas.microsoft.com/office/powerpoint/2010/main" val="24643663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Convection, Conduction &amp; Radiation</a:t>
            </a:r>
            <a:endParaRPr lang="en-AU" dirty="0"/>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9851372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Learning Intentions</a:t>
            </a:r>
            <a:endParaRPr lang="en-AU" dirty="0"/>
          </a:p>
        </p:txBody>
      </p:sp>
      <p:sp>
        <p:nvSpPr>
          <p:cNvPr id="5" name="Rectangle 4"/>
          <p:cNvSpPr/>
          <p:nvPr/>
        </p:nvSpPr>
        <p:spPr>
          <a:xfrm>
            <a:off x="449346" y="1715956"/>
            <a:ext cx="11293308" cy="4462760"/>
          </a:xfrm>
          <a:prstGeom prst="rect">
            <a:avLst/>
          </a:prstGeom>
        </p:spPr>
        <p:txBody>
          <a:bodyPr wrap="square">
            <a:spAutoFit/>
          </a:bodyPr>
          <a:lstStyle/>
          <a:p>
            <a:pPr marL="285750" indent="-285750">
              <a:buFont typeface="Arial" panose="020B0604020202020204" pitchFamily="34" charset="0"/>
              <a:buChar char="•"/>
            </a:pPr>
            <a:r>
              <a:rPr lang="en-AU" sz="2000" dirty="0" smtClean="0"/>
              <a:t>  </a:t>
            </a:r>
            <a:r>
              <a:rPr lang="en-AU" dirty="0" smtClean="0"/>
              <a:t>Describe </a:t>
            </a:r>
            <a:r>
              <a:rPr lang="en-AU" dirty="0"/>
              <a:t>the different mechanisms for heat transfer. </a:t>
            </a:r>
          </a:p>
          <a:p>
            <a:pPr marL="285750" indent="-285750">
              <a:buFont typeface="Arial" panose="020B0604020202020204" pitchFamily="34" charset="0"/>
              <a:buChar char="•"/>
            </a:pPr>
            <a:r>
              <a:rPr lang="en-AU" sz="2000" dirty="0"/>
              <a:t>	Describe what is required for conduction to occur.</a:t>
            </a:r>
          </a:p>
          <a:p>
            <a:pPr marL="285750" indent="-285750">
              <a:buFont typeface="Arial" panose="020B0604020202020204" pitchFamily="34" charset="0"/>
              <a:buChar char="•"/>
            </a:pPr>
            <a:r>
              <a:rPr lang="en-AU" sz="2000" dirty="0"/>
              <a:t>	Explain how conduction relates to the particles in a substance.</a:t>
            </a:r>
          </a:p>
          <a:p>
            <a:pPr marL="285750" indent="-285750">
              <a:buFont typeface="Arial" panose="020B0604020202020204" pitchFamily="34" charset="0"/>
              <a:buChar char="•"/>
            </a:pPr>
            <a:r>
              <a:rPr lang="en-AU" sz="2000" dirty="0"/>
              <a:t>	Describe how a convection current is formed.</a:t>
            </a:r>
          </a:p>
          <a:p>
            <a:pPr marL="285750" indent="-285750">
              <a:buFont typeface="Arial" panose="020B0604020202020204" pitchFamily="34" charset="0"/>
              <a:buChar char="•"/>
            </a:pPr>
            <a:r>
              <a:rPr lang="en-AU" sz="2000" dirty="0"/>
              <a:t>	Explain how a convection current transfers heat throughout a space.</a:t>
            </a:r>
          </a:p>
          <a:p>
            <a:pPr marL="285750" indent="-285750">
              <a:buFont typeface="Arial" panose="020B0604020202020204" pitchFamily="34" charset="0"/>
              <a:buChar char="•"/>
            </a:pPr>
            <a:r>
              <a:rPr lang="en-AU" sz="2000" dirty="0"/>
              <a:t>	Describe how radiation transfers heat.</a:t>
            </a:r>
          </a:p>
          <a:p>
            <a:pPr marL="285750" indent="-285750">
              <a:buFont typeface="Arial" panose="020B0604020202020204" pitchFamily="34" charset="0"/>
              <a:buChar char="•"/>
            </a:pPr>
            <a:r>
              <a:rPr lang="en-AU" sz="2000" dirty="0"/>
              <a:t>	Identify factors that affect the absorption of heat by radiation.</a:t>
            </a:r>
          </a:p>
          <a:p>
            <a:pPr marL="285750" indent="-285750">
              <a:buFont typeface="Arial" panose="020B0604020202020204" pitchFamily="34" charset="0"/>
              <a:buChar char="•"/>
            </a:pPr>
            <a:r>
              <a:rPr lang="en-AU" sz="2000" dirty="0"/>
              <a:t>	Explain the process in which thermal energy is transferred between two systems until thermal equilibrium </a:t>
            </a:r>
            <a:r>
              <a:rPr lang="en-AU" sz="2000" dirty="0" smtClean="0"/>
              <a:t>is achieved </a:t>
            </a:r>
            <a:r>
              <a:rPr lang="en-AU" sz="2000" dirty="0"/>
              <a:t>and recognise this as the zeroth law of thermodynamics.</a:t>
            </a:r>
          </a:p>
          <a:p>
            <a:pPr marL="285750" indent="-285750">
              <a:buFont typeface="Arial" panose="020B0604020202020204" pitchFamily="34" charset="0"/>
              <a:buChar char="•"/>
            </a:pPr>
            <a:r>
              <a:rPr lang="en-AU" sz="2000" dirty="0"/>
              <a:t>	Solve problems involving specific heat capacity, specific latent heat and thermal equilibrium.</a:t>
            </a:r>
          </a:p>
          <a:p>
            <a:pPr marL="285750" indent="-285750">
              <a:buFont typeface="Arial" panose="020B0604020202020204" pitchFamily="34" charset="0"/>
              <a:buChar char="•"/>
            </a:pPr>
            <a:r>
              <a:rPr lang="en-AU" sz="2000" dirty="0"/>
              <a:t>	Explain that energy transfer and transformations in mechanical systems always result in some heat loss to the </a:t>
            </a:r>
            <a:r>
              <a:rPr lang="en-AU" sz="2000" dirty="0" smtClean="0"/>
              <a:t>environment</a:t>
            </a:r>
            <a:r>
              <a:rPr lang="en-AU" sz="2000" dirty="0"/>
              <a:t>, so that the amount of useable energy is reduced. </a:t>
            </a:r>
          </a:p>
          <a:p>
            <a:pPr marL="285750" indent="-285750">
              <a:buFont typeface="Arial" panose="020B0604020202020204" pitchFamily="34" charset="0"/>
              <a:buChar char="•"/>
            </a:pPr>
            <a:r>
              <a:rPr lang="en-AU" sz="2000" dirty="0"/>
              <a:t>	Define </a:t>
            </a:r>
            <a:r>
              <a:rPr lang="en-AU" sz="2000" dirty="0" smtClean="0"/>
              <a:t>efficiency.</a:t>
            </a:r>
          </a:p>
          <a:p>
            <a:pPr marL="285750" indent="-285750">
              <a:buFont typeface="Arial" panose="020B0604020202020204" pitchFamily="34" charset="0"/>
              <a:buChar char="•"/>
            </a:pPr>
            <a:r>
              <a:rPr lang="en-AU" sz="2000" dirty="0"/>
              <a:t> </a:t>
            </a:r>
            <a:r>
              <a:rPr lang="en-AU" sz="2000" dirty="0" smtClean="0"/>
              <a:t>  Solve </a:t>
            </a:r>
            <a:r>
              <a:rPr lang="en-AU" sz="2000" dirty="0"/>
              <a:t>problems involving finding the efficiency of heat transfers.</a:t>
            </a:r>
          </a:p>
        </p:txBody>
      </p:sp>
    </p:spTree>
    <p:extLst>
      <p:ext uri="{BB962C8B-B14F-4D97-AF65-F5344CB8AC3E}">
        <p14:creationId xmlns:p14="http://schemas.microsoft.com/office/powerpoint/2010/main" val="8510299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Internal Energy</a:t>
            </a:r>
            <a:endParaRPr lang="en-AU" dirty="0"/>
          </a:p>
        </p:txBody>
      </p:sp>
      <p:sp>
        <p:nvSpPr>
          <p:cNvPr id="3" name="Content Placeholder 2"/>
          <p:cNvSpPr>
            <a:spLocks noGrp="1"/>
          </p:cNvSpPr>
          <p:nvPr>
            <p:ph idx="1"/>
          </p:nvPr>
        </p:nvSpPr>
        <p:spPr>
          <a:xfrm>
            <a:off x="466893" y="1964596"/>
            <a:ext cx="7750007" cy="3678303"/>
          </a:xfrm>
        </p:spPr>
        <p:txBody>
          <a:bodyPr/>
          <a:lstStyle/>
          <a:p>
            <a:r>
              <a:rPr lang="en-AU" sz="2400" b="1" dirty="0"/>
              <a:t>Internal energy is the sum of the energy possessed by the particles in an object or system.</a:t>
            </a:r>
          </a:p>
          <a:p>
            <a:endParaRPr lang="en-AU" sz="2400" dirty="0"/>
          </a:p>
          <a:p>
            <a:r>
              <a:rPr lang="en-AU" sz="2400" b="1" dirty="0"/>
              <a:t>Internal energy</a:t>
            </a:r>
            <a:r>
              <a:rPr lang="en-AU" sz="2400" dirty="0"/>
              <a:t> can include </a:t>
            </a:r>
            <a:r>
              <a:rPr lang="en-AU" sz="2400" b="1" dirty="0"/>
              <a:t>kinetic, potential, chemical, nuclear</a:t>
            </a:r>
            <a:r>
              <a:rPr lang="en-AU" sz="2400" dirty="0"/>
              <a:t> as well as </a:t>
            </a:r>
            <a:r>
              <a:rPr lang="en-AU" sz="2400" b="1" dirty="0"/>
              <a:t>thermal energy.</a:t>
            </a:r>
            <a:endParaRPr lang="en-AU" sz="2400" dirty="0"/>
          </a:p>
          <a:p>
            <a:endParaRPr lang="en-AU" dirty="0"/>
          </a:p>
        </p:txBody>
      </p:sp>
      <p:pic>
        <p:nvPicPr>
          <p:cNvPr id="19458" name="Picture 2" descr="https://www.educationperfect.com/media/content/Science/1536031960.85231g/1536031958519-1668094645914078-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0" y="2200275"/>
            <a:ext cx="38100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5136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Thermal Energy</a:t>
            </a:r>
            <a:endParaRPr lang="en-AU" dirty="0"/>
          </a:p>
        </p:txBody>
      </p:sp>
      <p:sp>
        <p:nvSpPr>
          <p:cNvPr id="3" name="Content Placeholder 2"/>
          <p:cNvSpPr>
            <a:spLocks noGrp="1"/>
          </p:cNvSpPr>
          <p:nvPr>
            <p:ph idx="1"/>
          </p:nvPr>
        </p:nvSpPr>
        <p:spPr>
          <a:xfrm>
            <a:off x="5740400" y="1879600"/>
            <a:ext cx="5870407" cy="4978400"/>
          </a:xfrm>
        </p:spPr>
        <p:txBody>
          <a:bodyPr>
            <a:normAutofit fontScale="92500" lnSpcReduction="10000"/>
          </a:bodyPr>
          <a:lstStyle/>
          <a:p>
            <a:r>
              <a:rPr lang="en-AU" sz="2400" b="1" dirty="0"/>
              <a:t>Thermal energy is a type of kinetic energy.</a:t>
            </a:r>
          </a:p>
          <a:p>
            <a:endParaRPr lang="en-AU" sz="2400" dirty="0"/>
          </a:p>
          <a:p>
            <a:r>
              <a:rPr lang="en-AU" sz="2400" b="1" dirty="0"/>
              <a:t>Kinetic energy</a:t>
            </a:r>
            <a:r>
              <a:rPr lang="en-AU" sz="2400" dirty="0"/>
              <a:t> refers to the </a:t>
            </a:r>
            <a:r>
              <a:rPr lang="en-AU" sz="2400" b="1" dirty="0"/>
              <a:t>energy of any object in motion.</a:t>
            </a:r>
            <a:endParaRPr lang="en-AU" sz="2400" dirty="0"/>
          </a:p>
          <a:p>
            <a:endParaRPr lang="en-AU" sz="2400" dirty="0"/>
          </a:p>
          <a:p>
            <a:r>
              <a:rPr lang="en-AU" sz="2400" b="1" dirty="0"/>
              <a:t>Thermal energy</a:t>
            </a:r>
            <a:r>
              <a:rPr lang="en-AU" sz="2400" dirty="0"/>
              <a:t> is a type of </a:t>
            </a:r>
            <a:r>
              <a:rPr lang="en-AU" sz="2400" b="1" dirty="0"/>
              <a:t>internal energy.</a:t>
            </a:r>
            <a:r>
              <a:rPr lang="en-AU" sz="2400" dirty="0"/>
              <a:t> It is possessed by an object or system due to the movement of particles within the object or system.</a:t>
            </a:r>
          </a:p>
          <a:p>
            <a:endParaRPr lang="en-AU" sz="2400" dirty="0"/>
          </a:p>
          <a:p>
            <a:r>
              <a:rPr lang="en-AU" sz="2400" dirty="0"/>
              <a:t>Thermal energy can be transferred from one object or system to another as </a:t>
            </a:r>
            <a:r>
              <a:rPr lang="en-AU" sz="2400" b="1" dirty="0"/>
              <a:t>heat.</a:t>
            </a:r>
            <a:endParaRPr lang="en-AU" sz="2400" dirty="0"/>
          </a:p>
          <a:p>
            <a:endParaRPr lang="en-AU" dirty="0"/>
          </a:p>
        </p:txBody>
      </p:sp>
      <p:pic>
        <p:nvPicPr>
          <p:cNvPr id="4" name="1509323373.8848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1192" y="2133600"/>
            <a:ext cx="4286250" cy="3429000"/>
          </a:xfrm>
          <a:prstGeom prst="rect">
            <a:avLst/>
          </a:prstGeom>
        </p:spPr>
      </p:pic>
    </p:spTree>
    <p:extLst>
      <p:ext uri="{BB962C8B-B14F-4D97-AF65-F5344CB8AC3E}">
        <p14:creationId xmlns:p14="http://schemas.microsoft.com/office/powerpoint/2010/main" val="260157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Heat and Temperature</a:t>
            </a:r>
            <a:endParaRPr lang="en-AU" dirty="0"/>
          </a:p>
        </p:txBody>
      </p:sp>
      <p:sp>
        <p:nvSpPr>
          <p:cNvPr id="3" name="Content Placeholder 2"/>
          <p:cNvSpPr>
            <a:spLocks noGrp="1"/>
          </p:cNvSpPr>
          <p:nvPr>
            <p:ph idx="1"/>
          </p:nvPr>
        </p:nvSpPr>
        <p:spPr>
          <a:xfrm>
            <a:off x="581193" y="2180496"/>
            <a:ext cx="6530808" cy="4677504"/>
          </a:xfrm>
        </p:spPr>
        <p:txBody>
          <a:bodyPr>
            <a:normAutofit fontScale="92500"/>
          </a:bodyPr>
          <a:lstStyle/>
          <a:p>
            <a:r>
              <a:rPr lang="en-AU" sz="2400" dirty="0" smtClean="0"/>
              <a:t>It turns out that </a:t>
            </a:r>
            <a:r>
              <a:rPr lang="en-AU" sz="2400" dirty="0"/>
              <a:t>these are actually two different concepts.</a:t>
            </a:r>
          </a:p>
          <a:p>
            <a:endParaRPr lang="en-AU" sz="2400" dirty="0"/>
          </a:p>
          <a:p>
            <a:r>
              <a:rPr lang="en-AU" sz="2400" b="1" dirty="0"/>
              <a:t>Heat</a:t>
            </a:r>
            <a:r>
              <a:rPr lang="en-AU" sz="2400" dirty="0"/>
              <a:t> is a type of </a:t>
            </a:r>
            <a:r>
              <a:rPr lang="en-AU" sz="2400" b="1" dirty="0"/>
              <a:t>energy.</a:t>
            </a:r>
            <a:r>
              <a:rPr lang="en-AU" sz="2400" dirty="0"/>
              <a:t> It is the </a:t>
            </a:r>
            <a:r>
              <a:rPr lang="en-AU" sz="2400" b="1" dirty="0"/>
              <a:t>transfer</a:t>
            </a:r>
            <a:r>
              <a:rPr lang="en-AU" sz="2400" dirty="0"/>
              <a:t> of the </a:t>
            </a:r>
            <a:r>
              <a:rPr lang="en-AU" sz="2400" b="1" dirty="0"/>
              <a:t>thermal energy</a:t>
            </a:r>
            <a:r>
              <a:rPr lang="en-AU" sz="2400" dirty="0"/>
              <a:t> of particles from one object or system to another. It is measured in </a:t>
            </a:r>
            <a:r>
              <a:rPr lang="en-AU" sz="2400" b="1" dirty="0"/>
              <a:t>joules</a:t>
            </a:r>
            <a:r>
              <a:rPr lang="en-AU" sz="2400" dirty="0"/>
              <a:t> (J).</a:t>
            </a:r>
          </a:p>
          <a:p>
            <a:endParaRPr lang="en-AU" sz="2400" dirty="0"/>
          </a:p>
          <a:p>
            <a:r>
              <a:rPr lang="en-AU" sz="2400" b="1" dirty="0"/>
              <a:t>Temperature</a:t>
            </a:r>
            <a:r>
              <a:rPr lang="en-AU" sz="2400" dirty="0"/>
              <a:t> is the </a:t>
            </a:r>
            <a:r>
              <a:rPr lang="en-AU" sz="2400" b="1" dirty="0"/>
              <a:t>average kinetic energy</a:t>
            </a:r>
            <a:r>
              <a:rPr lang="en-AU" sz="2400" dirty="0"/>
              <a:t> of the particles in a substance. It is measured in </a:t>
            </a:r>
            <a:r>
              <a:rPr lang="en-AU" sz="2400" b="1" dirty="0"/>
              <a:t>degrees </a:t>
            </a:r>
            <a:r>
              <a:rPr lang="en-AU" sz="2400" b="1" dirty="0" smtClean="0"/>
              <a:t>Celsius</a:t>
            </a:r>
            <a:r>
              <a:rPr lang="en-AU" sz="2400" dirty="0"/>
              <a:t> (</a:t>
            </a:r>
            <a:r>
              <a:rPr lang="en-AU" sz="2400" baseline="30000" dirty="0"/>
              <a:t>∘</a:t>
            </a:r>
            <a:r>
              <a:rPr lang="en-AU" sz="2400" dirty="0"/>
              <a:t>C), </a:t>
            </a:r>
            <a:r>
              <a:rPr lang="en-AU" sz="2400" b="1" dirty="0"/>
              <a:t>degrees Fahrenheit</a:t>
            </a:r>
            <a:r>
              <a:rPr lang="en-AU" sz="2400" dirty="0"/>
              <a:t> (</a:t>
            </a:r>
            <a:r>
              <a:rPr lang="en-AU" sz="2400" baseline="30000" dirty="0"/>
              <a:t>∘</a:t>
            </a:r>
            <a:r>
              <a:rPr lang="en-AU" sz="2400" dirty="0"/>
              <a:t>F) or </a:t>
            </a:r>
            <a:r>
              <a:rPr lang="en-AU" sz="2400" b="1" dirty="0"/>
              <a:t>Kelvin </a:t>
            </a:r>
            <a:r>
              <a:rPr lang="en-AU" sz="2400" dirty="0"/>
              <a:t>(K).</a:t>
            </a:r>
          </a:p>
          <a:p>
            <a:endParaRPr lang="en-AU" dirty="0"/>
          </a:p>
        </p:txBody>
      </p:sp>
      <p:pic>
        <p:nvPicPr>
          <p:cNvPr id="20482" name="Picture 2" descr="https://www.educationperfect.com/media/content/Science/1422917810.828841g/1422917794903-908215367-2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6174" y="2708988"/>
            <a:ext cx="1330325" cy="307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1484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5" name="O_9yqUMPdUQ"/>
          <p:cNvPicPr>
            <a:picLocks noGrp="1" noRot="1" noChangeAspect="1"/>
          </p:cNvPicPr>
          <p:nvPr>
            <p:ph idx="1"/>
            <a:videoFile r:link="rId1"/>
          </p:nvPr>
        </p:nvPicPr>
        <p:blipFill>
          <a:blip r:embed="rId3"/>
          <a:stretch>
            <a:fillRect/>
          </a:stretch>
        </p:blipFill>
        <p:spPr>
          <a:xfrm>
            <a:off x="1320800" y="1323975"/>
            <a:ext cx="9318977" cy="5241925"/>
          </a:xfrm>
          <a:prstGeom prst="rect">
            <a:avLst/>
          </a:prstGeom>
        </p:spPr>
      </p:pic>
    </p:spTree>
    <p:extLst>
      <p:ext uri="{BB962C8B-B14F-4D97-AF65-F5344CB8AC3E}">
        <p14:creationId xmlns:p14="http://schemas.microsoft.com/office/powerpoint/2010/main" val="2045442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Types of Heat Transfer</a:t>
            </a:r>
            <a:endParaRPr lang="en-AU" dirty="0"/>
          </a:p>
        </p:txBody>
      </p:sp>
      <p:sp>
        <p:nvSpPr>
          <p:cNvPr id="3" name="Content Placeholder 2"/>
          <p:cNvSpPr>
            <a:spLocks noGrp="1"/>
          </p:cNvSpPr>
          <p:nvPr>
            <p:ph idx="1"/>
          </p:nvPr>
        </p:nvSpPr>
        <p:spPr/>
        <p:txBody>
          <a:bodyPr/>
          <a:lstStyle/>
          <a:p>
            <a:r>
              <a:rPr lang="en-AU" sz="3200" b="1" dirty="0"/>
              <a:t>There are three types of heat transfer:</a:t>
            </a:r>
          </a:p>
          <a:p>
            <a:endParaRPr lang="en-AU" sz="3200" dirty="0"/>
          </a:p>
          <a:p>
            <a:pPr lvl="1"/>
            <a:r>
              <a:rPr lang="en-AU" sz="2800" b="1" dirty="0" smtClean="0"/>
              <a:t>Conduction</a:t>
            </a:r>
            <a:endParaRPr lang="en-AU" sz="2800" dirty="0"/>
          </a:p>
          <a:p>
            <a:pPr lvl="1"/>
            <a:r>
              <a:rPr lang="en-AU" sz="2800" b="1" dirty="0" smtClean="0"/>
              <a:t>Convection</a:t>
            </a:r>
            <a:endParaRPr lang="en-AU" sz="2800" dirty="0"/>
          </a:p>
          <a:p>
            <a:pPr lvl="1"/>
            <a:r>
              <a:rPr lang="en-AU" sz="2800" b="1" dirty="0" smtClean="0"/>
              <a:t>Radiation</a:t>
            </a:r>
            <a:endParaRPr lang="en-AU" sz="2800" dirty="0"/>
          </a:p>
          <a:p>
            <a:endParaRPr lang="en-AU" dirty="0"/>
          </a:p>
        </p:txBody>
      </p:sp>
      <p:pic>
        <p:nvPicPr>
          <p:cNvPr id="4" name="1509316589.5599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94500" y="2894339"/>
            <a:ext cx="3429000" cy="3429000"/>
          </a:xfrm>
          <a:prstGeom prst="rect">
            <a:avLst/>
          </a:prstGeom>
        </p:spPr>
      </p:pic>
    </p:spTree>
    <p:extLst>
      <p:ext uri="{BB962C8B-B14F-4D97-AF65-F5344CB8AC3E}">
        <p14:creationId xmlns:p14="http://schemas.microsoft.com/office/powerpoint/2010/main" val="38846552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Conduction</a:t>
            </a:r>
            <a:endParaRPr lang="en-AU" dirty="0"/>
          </a:p>
        </p:txBody>
      </p:sp>
      <p:sp>
        <p:nvSpPr>
          <p:cNvPr id="3" name="Content Placeholder 2"/>
          <p:cNvSpPr>
            <a:spLocks noGrp="1"/>
          </p:cNvSpPr>
          <p:nvPr>
            <p:ph idx="1"/>
          </p:nvPr>
        </p:nvSpPr>
        <p:spPr>
          <a:xfrm>
            <a:off x="454192" y="834296"/>
            <a:ext cx="11029615" cy="3678303"/>
          </a:xfrm>
        </p:spPr>
        <p:txBody>
          <a:bodyPr>
            <a:normAutofit/>
          </a:bodyPr>
          <a:lstStyle/>
          <a:p>
            <a:r>
              <a:rPr lang="en-AU" sz="2800" dirty="0"/>
              <a:t>Conduction only occurs between two objects which are in </a:t>
            </a:r>
            <a:r>
              <a:rPr lang="en-AU" sz="2800" b="1" dirty="0"/>
              <a:t>direct contact.</a:t>
            </a:r>
            <a:r>
              <a:rPr lang="en-AU" sz="2800" dirty="0"/>
              <a:t> This means that the objects have to be </a:t>
            </a:r>
            <a:r>
              <a:rPr lang="en-AU" sz="2800" b="1" dirty="0"/>
              <a:t>touching.</a:t>
            </a:r>
            <a:endParaRPr lang="en-AU" sz="2800" dirty="0"/>
          </a:p>
        </p:txBody>
      </p:sp>
      <p:pic>
        <p:nvPicPr>
          <p:cNvPr id="21506" name="Picture 2" descr="https://www.educationperfect.com/media/content/Science/1449621449.071691g/1449621495630-1837371546885475-2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2224" y="3944937"/>
            <a:ext cx="866775" cy="189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6128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Kinetic particle Model</a:t>
            </a:r>
            <a:endParaRPr lang="en-AU" dirty="0"/>
          </a:p>
        </p:txBody>
      </p:sp>
      <p:sp>
        <p:nvSpPr>
          <p:cNvPr id="3" name="Content Placeholder 2"/>
          <p:cNvSpPr>
            <a:spLocks noGrp="1"/>
          </p:cNvSpPr>
          <p:nvPr>
            <p:ph idx="1"/>
          </p:nvPr>
        </p:nvSpPr>
        <p:spPr/>
        <p:txBody>
          <a:bodyPr>
            <a:normAutofit/>
          </a:bodyPr>
          <a:lstStyle/>
          <a:p>
            <a:r>
              <a:rPr lang="en-AU" sz="2400" b="1" dirty="0" smtClean="0"/>
              <a:t>The kinetic model of matter states that all matter is made up of particles which are in a constant state of motion.</a:t>
            </a:r>
          </a:p>
          <a:p>
            <a:r>
              <a:rPr lang="en-AU" sz="2400" dirty="0" smtClean="0"/>
              <a:t>Since the particles are moving, they must have </a:t>
            </a:r>
            <a:r>
              <a:rPr lang="en-AU" sz="2400" b="1" dirty="0" smtClean="0"/>
              <a:t>kinetic energy </a:t>
            </a:r>
            <a:r>
              <a:rPr lang="en-AU" sz="2400" dirty="0" smtClean="0"/>
              <a:t>associated with them. </a:t>
            </a:r>
          </a:p>
          <a:p>
            <a:r>
              <a:rPr lang="en-AU" sz="2400" dirty="0" smtClean="0"/>
              <a:t>Particles also have </a:t>
            </a:r>
            <a:r>
              <a:rPr lang="en-AU" sz="2400" b="1" dirty="0" smtClean="0"/>
              <a:t>potential energy.</a:t>
            </a:r>
            <a:r>
              <a:rPr lang="en-AU" sz="2400" dirty="0" smtClean="0"/>
              <a:t>  This energy is stored in the bonds between particles and the amount of stored energy depends on the </a:t>
            </a:r>
            <a:r>
              <a:rPr lang="en-AU" sz="2400" b="1" dirty="0" smtClean="0"/>
              <a:t>distance between the particles</a:t>
            </a:r>
            <a:r>
              <a:rPr lang="en-AU" sz="2400" dirty="0" smtClean="0"/>
              <a:t>.</a:t>
            </a:r>
            <a:endParaRPr lang="en-AU" sz="2400" dirty="0"/>
          </a:p>
        </p:txBody>
      </p:sp>
    </p:spTree>
    <p:extLst>
      <p:ext uri="{BB962C8B-B14F-4D97-AF65-F5344CB8AC3E}">
        <p14:creationId xmlns:p14="http://schemas.microsoft.com/office/powerpoint/2010/main" val="3201590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a:xfrm>
            <a:off x="581193" y="1939196"/>
            <a:ext cx="11029615" cy="3678303"/>
          </a:xfrm>
        </p:spPr>
        <p:txBody>
          <a:bodyPr/>
          <a:lstStyle/>
          <a:p>
            <a:r>
              <a:rPr lang="en-AU" sz="2800" b="1" dirty="0"/>
              <a:t>Conduction occurs because of particles vibrating within objects.</a:t>
            </a:r>
          </a:p>
          <a:p>
            <a:endParaRPr lang="en-AU" sz="2800" dirty="0"/>
          </a:p>
          <a:p>
            <a:r>
              <a:rPr lang="en-AU" sz="2800" dirty="0"/>
              <a:t>These particles are </a:t>
            </a:r>
            <a:r>
              <a:rPr lang="en-AU" sz="2800" b="1" dirty="0"/>
              <a:t>always</a:t>
            </a:r>
            <a:r>
              <a:rPr lang="en-AU" sz="2800" dirty="0"/>
              <a:t> vibrating. However, they vibrate </a:t>
            </a:r>
            <a:r>
              <a:rPr lang="en-AU" sz="2800" b="1" dirty="0"/>
              <a:t>faster</a:t>
            </a:r>
            <a:r>
              <a:rPr lang="en-AU" sz="2800" dirty="0"/>
              <a:t> in </a:t>
            </a:r>
            <a:r>
              <a:rPr lang="en-AU" sz="2800" b="1" dirty="0"/>
              <a:t>hotter</a:t>
            </a:r>
            <a:r>
              <a:rPr lang="en-AU" sz="2800" dirty="0"/>
              <a:t> objects.</a:t>
            </a:r>
          </a:p>
          <a:p>
            <a:endParaRPr lang="en-AU" dirty="0"/>
          </a:p>
        </p:txBody>
      </p:sp>
      <p:pic>
        <p:nvPicPr>
          <p:cNvPr id="22530" name="Picture 2" descr="https://www.educationperfect.com/media/content/Science/1450045895.135131g/1450045894778-2310097494794762-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0175" y="4846637"/>
            <a:ext cx="35433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7285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a:xfrm>
            <a:off x="479592" y="1583596"/>
            <a:ext cx="11029615" cy="3678303"/>
          </a:xfrm>
        </p:spPr>
        <p:txBody>
          <a:bodyPr/>
          <a:lstStyle/>
          <a:p>
            <a:r>
              <a:rPr lang="en-AU" sz="2400" b="1" dirty="0"/>
              <a:t>When a hot object is in contact with a cold object, the quickly vibrating particles in the hot object will bump into the slower vibrating particles in the cold object.</a:t>
            </a:r>
          </a:p>
          <a:p>
            <a:endParaRPr lang="en-AU" sz="2400" dirty="0"/>
          </a:p>
          <a:p>
            <a:r>
              <a:rPr lang="en-AU" sz="2400" dirty="0"/>
              <a:t>This causes the </a:t>
            </a:r>
            <a:r>
              <a:rPr lang="en-AU" sz="2400" b="1" dirty="0"/>
              <a:t>particles</a:t>
            </a:r>
            <a:r>
              <a:rPr lang="en-AU" sz="2400" dirty="0"/>
              <a:t> in the </a:t>
            </a:r>
            <a:r>
              <a:rPr lang="en-AU" sz="2400" b="1" dirty="0"/>
              <a:t>cold</a:t>
            </a:r>
            <a:r>
              <a:rPr lang="en-AU" sz="2400" dirty="0"/>
              <a:t> object to </a:t>
            </a:r>
            <a:r>
              <a:rPr lang="en-AU" sz="2400" b="1" dirty="0"/>
              <a:t>vibrate faster,</a:t>
            </a:r>
            <a:r>
              <a:rPr lang="en-AU" sz="2400" dirty="0"/>
              <a:t> increasing the </a:t>
            </a:r>
            <a:r>
              <a:rPr lang="en-AU" sz="2400" b="1" dirty="0"/>
              <a:t>temperature</a:t>
            </a:r>
            <a:r>
              <a:rPr lang="en-AU" sz="2400" dirty="0"/>
              <a:t> of the object.</a:t>
            </a:r>
          </a:p>
          <a:p>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8449" y="4428839"/>
            <a:ext cx="3771900" cy="1714500"/>
          </a:xfrm>
          <a:prstGeom prst="rect">
            <a:avLst/>
          </a:prstGeom>
        </p:spPr>
      </p:pic>
    </p:spTree>
    <p:extLst>
      <p:ext uri="{BB962C8B-B14F-4D97-AF65-F5344CB8AC3E}">
        <p14:creationId xmlns:p14="http://schemas.microsoft.com/office/powerpoint/2010/main" val="23343395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Convection</a:t>
            </a:r>
            <a:endParaRPr lang="en-AU" dirty="0"/>
          </a:p>
        </p:txBody>
      </p:sp>
      <p:sp>
        <p:nvSpPr>
          <p:cNvPr id="3" name="Content Placeholder 2"/>
          <p:cNvSpPr>
            <a:spLocks noGrp="1"/>
          </p:cNvSpPr>
          <p:nvPr>
            <p:ph idx="1"/>
          </p:nvPr>
        </p:nvSpPr>
        <p:spPr>
          <a:xfrm>
            <a:off x="581192" y="1715956"/>
            <a:ext cx="11029615" cy="3678303"/>
          </a:xfrm>
        </p:spPr>
        <p:txBody>
          <a:bodyPr/>
          <a:lstStyle/>
          <a:p>
            <a:r>
              <a:rPr lang="en-AU" sz="2800" b="1" dirty="0"/>
              <a:t>The second method of heat transfer is convection.</a:t>
            </a:r>
          </a:p>
          <a:p>
            <a:endParaRPr lang="en-AU" sz="2800" dirty="0"/>
          </a:p>
          <a:p>
            <a:r>
              <a:rPr lang="en-AU" sz="2800" dirty="0"/>
              <a:t>Objects do </a:t>
            </a:r>
            <a:r>
              <a:rPr lang="en-AU" sz="2800" b="1" dirty="0"/>
              <a:t>not</a:t>
            </a:r>
            <a:r>
              <a:rPr lang="en-AU" sz="2800" dirty="0"/>
              <a:t> need to be in contact for this type of heat transfer.</a:t>
            </a:r>
          </a:p>
          <a:p>
            <a:endParaRPr lang="en-AU" sz="2800" dirty="0"/>
          </a:p>
          <a:p>
            <a:r>
              <a:rPr lang="en-AU" sz="2800" dirty="0"/>
              <a:t>Convection occurs via </a:t>
            </a:r>
            <a:r>
              <a:rPr lang="en-AU" sz="2800" b="1" dirty="0"/>
              <a:t>fluids.</a:t>
            </a:r>
            <a:r>
              <a:rPr lang="en-AU" sz="2800" dirty="0"/>
              <a:t> Fluids is a term which includes both </a:t>
            </a:r>
            <a:r>
              <a:rPr lang="en-AU" sz="2800" b="1" dirty="0"/>
              <a:t>gases</a:t>
            </a:r>
            <a:r>
              <a:rPr lang="en-AU" sz="2800" dirty="0"/>
              <a:t> and </a:t>
            </a:r>
            <a:r>
              <a:rPr lang="en-AU" sz="2800" b="1" dirty="0"/>
              <a:t>liquids.</a:t>
            </a:r>
            <a:endParaRPr lang="en-AU" sz="2800" dirty="0"/>
          </a:p>
          <a:p>
            <a:endParaRPr lang="en-AU" dirty="0"/>
          </a:p>
        </p:txBody>
      </p:sp>
      <p:pic>
        <p:nvPicPr>
          <p:cNvPr id="24578" name="Picture 2" descr="https://www.educationperfect.com/media/content/German/1448489631.484971g/1448489641463-4431982697943419-4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5075" y="4533899"/>
            <a:ext cx="3800475" cy="232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0068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a:xfrm>
            <a:off x="581193" y="2180496"/>
            <a:ext cx="7902408" cy="4537804"/>
          </a:xfrm>
        </p:spPr>
        <p:txBody>
          <a:bodyPr>
            <a:normAutofit lnSpcReduction="10000"/>
          </a:bodyPr>
          <a:lstStyle/>
          <a:p>
            <a:r>
              <a:rPr lang="en-AU" sz="2800" b="1" dirty="0"/>
              <a:t>First, one part of the fluid is heated, causing the particles to move apart.</a:t>
            </a:r>
          </a:p>
          <a:p>
            <a:endParaRPr lang="en-AU" sz="2800" dirty="0"/>
          </a:p>
          <a:p>
            <a:r>
              <a:rPr lang="en-AU" sz="2800" dirty="0"/>
              <a:t>This makes this part of the fluid </a:t>
            </a:r>
            <a:r>
              <a:rPr lang="en-AU" sz="2800" b="1" dirty="0"/>
              <a:t>less dense</a:t>
            </a:r>
            <a:r>
              <a:rPr lang="en-AU" sz="2800" dirty="0"/>
              <a:t> than the surrounding fluid, causing it to </a:t>
            </a:r>
            <a:r>
              <a:rPr lang="en-AU" sz="2800" b="1" dirty="0"/>
              <a:t>rise.</a:t>
            </a:r>
            <a:endParaRPr lang="en-AU" sz="2800" dirty="0"/>
          </a:p>
          <a:p>
            <a:endParaRPr lang="en-AU" sz="2800" dirty="0"/>
          </a:p>
          <a:p>
            <a:r>
              <a:rPr lang="en-AU" sz="2800" b="1" dirty="0"/>
              <a:t>Cool</a:t>
            </a:r>
            <a:r>
              <a:rPr lang="en-AU" sz="2800" dirty="0"/>
              <a:t> fluid moves into the space freed up by the </a:t>
            </a:r>
            <a:r>
              <a:rPr lang="en-AU" sz="2800" b="1" dirty="0"/>
              <a:t>less dense</a:t>
            </a:r>
            <a:r>
              <a:rPr lang="en-AU" sz="2800" dirty="0"/>
              <a:t> part of the fluid. This then gets </a:t>
            </a:r>
            <a:r>
              <a:rPr lang="en-AU" sz="2800" b="1" dirty="0"/>
              <a:t>heated</a:t>
            </a:r>
            <a:r>
              <a:rPr lang="en-AU" sz="2800" dirty="0"/>
              <a:t> and </a:t>
            </a:r>
            <a:r>
              <a:rPr lang="en-AU" sz="2800" b="1" dirty="0"/>
              <a:t>rises.</a:t>
            </a:r>
            <a:endParaRPr lang="en-AU" sz="2800" dirty="0"/>
          </a:p>
          <a:p>
            <a:endParaRPr lang="en-AU" dirty="0"/>
          </a:p>
        </p:txBody>
      </p:sp>
      <p:pic>
        <p:nvPicPr>
          <p:cNvPr id="6" name="1526524455.26154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66100" y="2552700"/>
            <a:ext cx="3860800" cy="2895600"/>
          </a:xfrm>
          <a:prstGeom prst="rect">
            <a:avLst/>
          </a:prstGeom>
        </p:spPr>
      </p:pic>
    </p:spTree>
    <p:extLst>
      <p:ext uri="{BB962C8B-B14F-4D97-AF65-F5344CB8AC3E}">
        <p14:creationId xmlns:p14="http://schemas.microsoft.com/office/powerpoint/2010/main" val="3906167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normAutofit fontScale="92500" lnSpcReduction="10000"/>
          </a:bodyPr>
          <a:lstStyle/>
          <a:p>
            <a:r>
              <a:rPr lang="en-AU" sz="2800" b="1" dirty="0"/>
              <a:t>The heated fluid cools down as it moves away from the heat source.</a:t>
            </a:r>
          </a:p>
          <a:p>
            <a:endParaRPr lang="en-AU" sz="2800" dirty="0"/>
          </a:p>
          <a:p>
            <a:r>
              <a:rPr lang="en-AU" sz="2800" dirty="0"/>
              <a:t>This causes it to become </a:t>
            </a:r>
            <a:r>
              <a:rPr lang="en-AU" sz="2800" b="1" dirty="0"/>
              <a:t>more dense</a:t>
            </a:r>
            <a:r>
              <a:rPr lang="en-AU" sz="2800" dirty="0"/>
              <a:t> and sink again.</a:t>
            </a:r>
          </a:p>
          <a:p>
            <a:endParaRPr lang="en-AU" sz="2800" dirty="0"/>
          </a:p>
          <a:p>
            <a:r>
              <a:rPr lang="en-AU" sz="2800" dirty="0"/>
              <a:t>The fluid can then be </a:t>
            </a:r>
            <a:r>
              <a:rPr lang="en-AU" sz="2800" b="1" dirty="0"/>
              <a:t>heated</a:t>
            </a:r>
            <a:r>
              <a:rPr lang="en-AU" sz="2800" dirty="0"/>
              <a:t> again, continuing the </a:t>
            </a:r>
            <a:r>
              <a:rPr lang="en-AU" sz="2800" b="1" dirty="0"/>
              <a:t>cycle.</a:t>
            </a:r>
            <a:endParaRPr lang="en-AU" sz="2800" dirty="0"/>
          </a:p>
          <a:p>
            <a:endParaRPr lang="en-AU" sz="2800" dirty="0"/>
          </a:p>
          <a:p>
            <a:r>
              <a:rPr lang="en-AU" sz="2800" dirty="0"/>
              <a:t>This movement of </a:t>
            </a:r>
            <a:r>
              <a:rPr lang="en-AU" sz="2800" b="1" dirty="0"/>
              <a:t>fluid</a:t>
            </a:r>
            <a:r>
              <a:rPr lang="en-AU" sz="2800" dirty="0"/>
              <a:t> is called a </a:t>
            </a:r>
            <a:r>
              <a:rPr lang="en-AU" sz="2800" b="1" u="sng" dirty="0"/>
              <a:t>convection current.</a:t>
            </a:r>
            <a:endParaRPr lang="en-AU" sz="2800" dirty="0"/>
          </a:p>
          <a:p>
            <a:endParaRPr lang="en-AU" dirty="0"/>
          </a:p>
        </p:txBody>
      </p:sp>
      <p:pic>
        <p:nvPicPr>
          <p:cNvPr id="25602" name="Picture 2" descr="https://www.educationperfect.com/media/content/Science/1447789603.222191g/1447789606270-3106739155673485-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5657" y="2781300"/>
            <a:ext cx="3105150"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5142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Convection examples</a:t>
            </a:r>
            <a:endParaRPr lang="en-AU" dirty="0"/>
          </a:p>
        </p:txBody>
      </p:sp>
      <p:pic>
        <p:nvPicPr>
          <p:cNvPr id="26630" name="Picture 6" descr="https://www.educationperfect.com/media/content/Science/1447789603.222191g/1447789606270-3106739155673485-2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419" y="2255454"/>
            <a:ext cx="1885950" cy="8286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p:cNvGraphicFramePr>
            <a:graphicFrameLocks noGrp="1"/>
          </p:cNvGraphicFramePr>
          <p:nvPr>
            <p:extLst>
              <p:ext uri="{D42A27DB-BD31-4B8C-83A1-F6EECF244321}">
                <p14:modId xmlns:p14="http://schemas.microsoft.com/office/powerpoint/2010/main" val="393913440"/>
              </p:ext>
            </p:extLst>
          </p:nvPr>
        </p:nvGraphicFramePr>
        <p:xfrm>
          <a:off x="952500" y="2180496"/>
          <a:ext cx="6769100" cy="1225867"/>
        </p:xfrm>
        <a:graphic>
          <a:graphicData uri="http://schemas.openxmlformats.org/drawingml/2006/table">
            <a:tbl>
              <a:tblPr/>
              <a:tblGrid>
                <a:gridCol w="6769100">
                  <a:extLst>
                    <a:ext uri="{9D8B030D-6E8A-4147-A177-3AD203B41FA5}">
                      <a16:colId xmlns:a16="http://schemas.microsoft.com/office/drawing/2014/main" val="3870363583"/>
                    </a:ext>
                  </a:extLst>
                </a:gridCol>
              </a:tblGrid>
              <a:tr h="1225867">
                <a:tc>
                  <a:txBody>
                    <a:bodyPr/>
                    <a:lstStyle/>
                    <a:p>
                      <a:pPr algn="l" fontAlgn="ctr"/>
                      <a:r>
                        <a:rPr lang="en-AU" sz="2400" dirty="0">
                          <a:effectLst/>
                        </a:rPr>
                        <a:t>Convection occurs when you heat a pot of </a:t>
                      </a:r>
                      <a:r>
                        <a:rPr lang="en-AU" sz="2400" b="1" dirty="0">
                          <a:effectLst/>
                        </a:rPr>
                        <a:t>water</a:t>
                      </a:r>
                      <a:r>
                        <a:rPr lang="en-AU" sz="2400" dirty="0">
                          <a:effectLst/>
                        </a:rPr>
                        <a:t> on the stove. This is because only the water near the burner is </a:t>
                      </a:r>
                      <a:r>
                        <a:rPr lang="en-AU" sz="2400" b="1" dirty="0">
                          <a:solidFill>
                            <a:srgbClr val="EA1E34"/>
                          </a:solidFill>
                          <a:effectLst/>
                        </a:rPr>
                        <a:t>heated.</a:t>
                      </a:r>
                      <a:endParaRPr lang="en-AU" sz="2400" dirty="0">
                        <a:effectLst/>
                      </a:endParaRPr>
                    </a:p>
                  </a:txBody>
                  <a:tcPr marL="57150" marR="57150" marT="57150" marB="57150" anchor="ctr">
                    <a:lnL>
                      <a:noFill/>
                    </a:lnL>
                    <a:lnR>
                      <a:noFill/>
                    </a:lnR>
                    <a:lnT>
                      <a:noFill/>
                    </a:lnT>
                    <a:lnB>
                      <a:noFill/>
                    </a:lnB>
                    <a:solidFill>
                      <a:srgbClr val="FFFFFF"/>
                    </a:solidFill>
                  </a:tcPr>
                </a:tc>
                <a:extLst>
                  <a:ext uri="{0D108BD9-81ED-4DB2-BD59-A6C34878D82A}">
                    <a16:rowId xmlns:a16="http://schemas.microsoft.com/office/drawing/2014/main" val="3807456726"/>
                  </a:ext>
                </a:extLst>
              </a:tr>
            </a:tbl>
          </a:graphicData>
        </a:graphic>
      </p:graphicFrame>
      <p:pic>
        <p:nvPicPr>
          <p:cNvPr id="26631" name="Picture 7" descr="https://www.educationperfect.com/media/content/Science/1426555755.060951g/1426555757560-356082156-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1156" y="3322685"/>
            <a:ext cx="1847850" cy="1895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12"/>
          <p:cNvGraphicFramePr>
            <a:graphicFrameLocks noGrp="1"/>
          </p:cNvGraphicFramePr>
          <p:nvPr>
            <p:extLst>
              <p:ext uri="{D42A27DB-BD31-4B8C-83A1-F6EECF244321}">
                <p14:modId xmlns:p14="http://schemas.microsoft.com/office/powerpoint/2010/main" val="3389769565"/>
              </p:ext>
            </p:extLst>
          </p:nvPr>
        </p:nvGraphicFramePr>
        <p:xfrm>
          <a:off x="3822700" y="3623628"/>
          <a:ext cx="7188200" cy="1577340"/>
        </p:xfrm>
        <a:graphic>
          <a:graphicData uri="http://schemas.openxmlformats.org/drawingml/2006/table">
            <a:tbl>
              <a:tblPr/>
              <a:tblGrid>
                <a:gridCol w="7188200">
                  <a:extLst>
                    <a:ext uri="{9D8B030D-6E8A-4147-A177-3AD203B41FA5}">
                      <a16:colId xmlns:a16="http://schemas.microsoft.com/office/drawing/2014/main" val="3956102117"/>
                    </a:ext>
                  </a:extLst>
                </a:gridCol>
              </a:tblGrid>
              <a:tr h="0">
                <a:tc>
                  <a:txBody>
                    <a:bodyPr/>
                    <a:lstStyle/>
                    <a:p>
                      <a:pPr algn="l" fontAlgn="ctr"/>
                      <a:r>
                        <a:rPr lang="en-AU" sz="2400" dirty="0" smtClean="0">
                          <a:effectLst/>
                        </a:rPr>
                        <a:t>Convection </a:t>
                      </a:r>
                      <a:r>
                        <a:rPr lang="en-AU" sz="2400" dirty="0">
                          <a:effectLst/>
                        </a:rPr>
                        <a:t>also occurs in a room with a </a:t>
                      </a:r>
                      <a:r>
                        <a:rPr lang="en-AU" sz="2400" b="1" dirty="0">
                          <a:effectLst/>
                        </a:rPr>
                        <a:t>heater</a:t>
                      </a:r>
                      <a:r>
                        <a:rPr lang="en-AU" sz="2400" dirty="0">
                          <a:effectLst/>
                        </a:rPr>
                        <a:t> or </a:t>
                      </a:r>
                      <a:r>
                        <a:rPr lang="en-AU" sz="2400" b="1" dirty="0">
                          <a:effectLst/>
                        </a:rPr>
                        <a:t>fireplace</a:t>
                      </a:r>
                      <a:r>
                        <a:rPr lang="en-AU" sz="2400" dirty="0">
                          <a:effectLst/>
                        </a:rPr>
                        <a:t> in it. This is what causes the </a:t>
                      </a:r>
                      <a:r>
                        <a:rPr lang="en-AU" sz="2400" b="1" dirty="0">
                          <a:solidFill>
                            <a:srgbClr val="EA1E34"/>
                          </a:solidFill>
                          <a:effectLst/>
                        </a:rPr>
                        <a:t>whole room</a:t>
                      </a:r>
                      <a:r>
                        <a:rPr lang="en-AU" sz="2400" dirty="0">
                          <a:effectLst/>
                        </a:rPr>
                        <a:t> to warm up instead of just the area next to the heater.</a:t>
                      </a:r>
                    </a:p>
                  </a:txBody>
                  <a:tcPr marL="57150" marR="57150" marT="57150" marB="57150" anchor="ctr">
                    <a:lnL>
                      <a:noFill/>
                    </a:lnL>
                    <a:lnR>
                      <a:noFill/>
                    </a:lnR>
                    <a:lnT>
                      <a:noFill/>
                    </a:lnT>
                    <a:lnB>
                      <a:noFill/>
                    </a:lnB>
                    <a:solidFill>
                      <a:srgbClr val="FFFFFF"/>
                    </a:solidFill>
                  </a:tcPr>
                </a:tc>
                <a:extLst>
                  <a:ext uri="{0D108BD9-81ED-4DB2-BD59-A6C34878D82A}">
                    <a16:rowId xmlns:a16="http://schemas.microsoft.com/office/drawing/2014/main" val="2480053252"/>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965952772"/>
              </p:ext>
            </p:extLst>
          </p:nvPr>
        </p:nvGraphicFramePr>
        <p:xfrm>
          <a:off x="711367" y="5281072"/>
          <a:ext cx="5514808" cy="1211580"/>
        </p:xfrm>
        <a:graphic>
          <a:graphicData uri="http://schemas.openxmlformats.org/drawingml/2006/table">
            <a:tbl>
              <a:tblPr/>
              <a:tblGrid>
                <a:gridCol w="5514808">
                  <a:extLst>
                    <a:ext uri="{9D8B030D-6E8A-4147-A177-3AD203B41FA5}">
                      <a16:colId xmlns:a16="http://schemas.microsoft.com/office/drawing/2014/main" val="1375380345"/>
                    </a:ext>
                  </a:extLst>
                </a:gridCol>
              </a:tblGrid>
              <a:tr h="0">
                <a:tc>
                  <a:txBody>
                    <a:bodyPr/>
                    <a:lstStyle/>
                    <a:p>
                      <a:pPr algn="l" fontAlgn="ctr"/>
                      <a:r>
                        <a:rPr lang="en-AU" sz="2400" dirty="0">
                          <a:effectLst/>
                        </a:rPr>
                        <a:t>There is also convection in the </a:t>
                      </a:r>
                      <a:r>
                        <a:rPr lang="en-AU" sz="2400" b="1" dirty="0">
                          <a:solidFill>
                            <a:srgbClr val="EA1E34"/>
                          </a:solidFill>
                          <a:effectLst/>
                        </a:rPr>
                        <a:t>mantle</a:t>
                      </a:r>
                      <a:r>
                        <a:rPr lang="en-AU" sz="2400" dirty="0">
                          <a:effectLst/>
                        </a:rPr>
                        <a:t> (asthenosphere), which causes the movement of the tectonic plates.</a:t>
                      </a:r>
                    </a:p>
                  </a:txBody>
                  <a:tcPr marL="57150" marR="57150" marT="57150" marB="57150" anchor="ctr">
                    <a:lnL>
                      <a:noFill/>
                    </a:lnL>
                    <a:lnR>
                      <a:noFill/>
                    </a:lnR>
                    <a:lnT>
                      <a:noFill/>
                    </a:lnT>
                    <a:lnB>
                      <a:noFill/>
                    </a:lnB>
                    <a:solidFill>
                      <a:srgbClr val="FFFFFF"/>
                    </a:solidFill>
                  </a:tcPr>
                </a:tc>
                <a:extLst>
                  <a:ext uri="{0D108BD9-81ED-4DB2-BD59-A6C34878D82A}">
                    <a16:rowId xmlns:a16="http://schemas.microsoft.com/office/drawing/2014/main" val="1141156627"/>
                  </a:ext>
                </a:extLst>
              </a:tr>
            </a:tbl>
          </a:graphicData>
        </a:graphic>
      </p:graphicFrame>
      <p:pic>
        <p:nvPicPr>
          <p:cNvPr id="26633" name="Picture 9" descr="https://www.educationperfect.com/media/content/Science/1449696423.512611g/1449696438164-1620388887165690-4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8300" y="5052473"/>
            <a:ext cx="3800475" cy="148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2356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Convection Currents</a:t>
            </a:r>
            <a:endParaRPr lang="en-AU" dirty="0"/>
          </a:p>
        </p:txBody>
      </p:sp>
      <p:pic>
        <p:nvPicPr>
          <p:cNvPr id="4" name="VxGIiOTuAIs"/>
          <p:cNvPicPr>
            <a:picLocks noGrp="1" noRot="1" noChangeAspect="1"/>
          </p:cNvPicPr>
          <p:nvPr>
            <p:ph idx="1"/>
            <a:videoFile r:link="rId1"/>
          </p:nvPr>
        </p:nvPicPr>
        <p:blipFill>
          <a:blip r:embed="rId3"/>
          <a:stretch>
            <a:fillRect/>
          </a:stretch>
        </p:blipFill>
        <p:spPr>
          <a:xfrm>
            <a:off x="1879600" y="1715956"/>
            <a:ext cx="8674100" cy="4879181"/>
          </a:xfrm>
          <a:prstGeom prst="rect">
            <a:avLst/>
          </a:prstGeom>
        </p:spPr>
      </p:pic>
    </p:spTree>
    <p:extLst>
      <p:ext uri="{BB962C8B-B14F-4D97-AF65-F5344CB8AC3E}">
        <p14:creationId xmlns:p14="http://schemas.microsoft.com/office/powerpoint/2010/main" val="3889342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Radiation</a:t>
            </a:r>
            <a:endParaRPr lang="en-AU" dirty="0"/>
          </a:p>
        </p:txBody>
      </p:sp>
      <p:sp>
        <p:nvSpPr>
          <p:cNvPr id="3" name="Content Placeholder 2"/>
          <p:cNvSpPr>
            <a:spLocks noGrp="1"/>
          </p:cNvSpPr>
          <p:nvPr>
            <p:ph idx="1"/>
          </p:nvPr>
        </p:nvSpPr>
        <p:spPr>
          <a:xfrm>
            <a:off x="581193" y="2180496"/>
            <a:ext cx="8639007" cy="4296504"/>
          </a:xfrm>
        </p:spPr>
        <p:txBody>
          <a:bodyPr>
            <a:normAutofit fontScale="85000" lnSpcReduction="20000"/>
          </a:bodyPr>
          <a:lstStyle/>
          <a:p>
            <a:r>
              <a:rPr lang="en-AU" sz="2800" b="1" dirty="0"/>
              <a:t>Radiation is the final method of heat transfer.</a:t>
            </a:r>
          </a:p>
          <a:p>
            <a:endParaRPr lang="en-AU" sz="2800" dirty="0"/>
          </a:p>
          <a:p>
            <a:r>
              <a:rPr lang="en-AU" sz="2800" dirty="0"/>
              <a:t>Every object radiates </a:t>
            </a:r>
            <a:r>
              <a:rPr lang="en-AU" sz="2800" b="1" dirty="0"/>
              <a:t>heat.</a:t>
            </a:r>
            <a:r>
              <a:rPr lang="en-AU" sz="2800" dirty="0"/>
              <a:t> This heat is transmitted as </a:t>
            </a:r>
            <a:r>
              <a:rPr lang="en-AU" sz="2800" b="1" dirty="0"/>
              <a:t>invisible waves</a:t>
            </a:r>
            <a:r>
              <a:rPr lang="en-AU" sz="2800" dirty="0"/>
              <a:t> which move at the </a:t>
            </a:r>
            <a:r>
              <a:rPr lang="en-AU" sz="2800" b="1" dirty="0"/>
              <a:t>speed of light!</a:t>
            </a:r>
            <a:endParaRPr lang="en-AU" sz="2800" dirty="0"/>
          </a:p>
          <a:p>
            <a:endParaRPr lang="en-AU" sz="2800" dirty="0"/>
          </a:p>
          <a:p>
            <a:r>
              <a:rPr lang="en-AU" sz="2800" dirty="0"/>
              <a:t>Radiation transfers heat by </a:t>
            </a:r>
            <a:r>
              <a:rPr lang="en-AU" sz="2800" b="1" dirty="0"/>
              <a:t>waves,</a:t>
            </a:r>
            <a:r>
              <a:rPr lang="en-AU" sz="2800" dirty="0"/>
              <a:t> not </a:t>
            </a:r>
            <a:r>
              <a:rPr lang="en-AU" sz="2800" b="1" dirty="0"/>
              <a:t>particles</a:t>
            </a:r>
            <a:r>
              <a:rPr lang="en-AU" sz="2800" dirty="0"/>
              <a:t> like conduction or convection. </a:t>
            </a:r>
            <a:r>
              <a:rPr lang="en-AU" sz="2800" dirty="0" smtClean="0"/>
              <a:t> This </a:t>
            </a:r>
            <a:r>
              <a:rPr lang="en-AU" sz="2800" dirty="0"/>
              <a:t>means that it can travel through the </a:t>
            </a:r>
            <a:r>
              <a:rPr lang="en-AU" sz="2800" b="1" dirty="0"/>
              <a:t>vacuum</a:t>
            </a:r>
            <a:r>
              <a:rPr lang="en-AU" sz="2800" dirty="0"/>
              <a:t> of </a:t>
            </a:r>
            <a:r>
              <a:rPr lang="en-AU" sz="2800" b="1" dirty="0"/>
              <a:t>space!</a:t>
            </a:r>
            <a:endParaRPr lang="en-AU" sz="2800" dirty="0"/>
          </a:p>
          <a:p>
            <a:endParaRPr lang="en-AU" sz="2800" dirty="0"/>
          </a:p>
          <a:p>
            <a:r>
              <a:rPr lang="en-AU" sz="2800" dirty="0"/>
              <a:t>In physics terms, we say that radiation does </a:t>
            </a:r>
            <a:r>
              <a:rPr lang="en-AU" sz="2800" b="1" dirty="0"/>
              <a:t>not</a:t>
            </a:r>
            <a:r>
              <a:rPr lang="en-AU" sz="2800" dirty="0"/>
              <a:t> need to travel through a </a:t>
            </a:r>
            <a:r>
              <a:rPr lang="en-AU" sz="2800" b="1" dirty="0"/>
              <a:t>medium</a:t>
            </a:r>
            <a:r>
              <a:rPr lang="en-AU" sz="2800" dirty="0"/>
              <a:t> to transfer </a:t>
            </a:r>
            <a:r>
              <a:rPr lang="en-AU" sz="2800" dirty="0" smtClean="0"/>
              <a:t>heat.</a:t>
            </a:r>
            <a:endParaRPr lang="en-AU" sz="2800" dirty="0"/>
          </a:p>
          <a:p>
            <a:endParaRPr lang="en-AU" dirty="0"/>
          </a:p>
        </p:txBody>
      </p:sp>
      <p:pic>
        <p:nvPicPr>
          <p:cNvPr id="27650" name="Picture 2" descr="https://www.educationperfect.com/media/content/Science/1447788802.139061g/1447788805137-3106739155673485-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0200" y="2632075"/>
            <a:ext cx="2731712"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7155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Radiation Examples </a:t>
            </a:r>
            <a:endParaRPr lang="en-AU" dirty="0"/>
          </a:p>
        </p:txBody>
      </p:sp>
      <p:sp>
        <p:nvSpPr>
          <p:cNvPr id="3" name="Content Placeholder 2"/>
          <p:cNvSpPr>
            <a:spLocks noGrp="1"/>
          </p:cNvSpPr>
          <p:nvPr>
            <p:ph idx="1"/>
          </p:nvPr>
        </p:nvSpPr>
        <p:spPr/>
        <p:txBody>
          <a:bodyPr>
            <a:noAutofit/>
          </a:bodyPr>
          <a:lstStyle/>
          <a:p>
            <a:r>
              <a:rPr lang="en-AU" sz="2400" b="1" dirty="0"/>
              <a:t>Every object radiates heat, even if we can't feel it.</a:t>
            </a:r>
          </a:p>
          <a:p>
            <a:endParaRPr lang="en-AU" sz="2400" dirty="0"/>
          </a:p>
          <a:p>
            <a:r>
              <a:rPr lang="en-AU" sz="2400" dirty="0"/>
              <a:t>You are </a:t>
            </a:r>
            <a:r>
              <a:rPr lang="en-AU" sz="2400" b="1" dirty="0"/>
              <a:t>radiating</a:t>
            </a:r>
            <a:r>
              <a:rPr lang="en-AU" sz="2400" dirty="0"/>
              <a:t> heat right now!</a:t>
            </a:r>
          </a:p>
          <a:p>
            <a:endParaRPr lang="en-AU" sz="2400" dirty="0"/>
          </a:p>
          <a:p>
            <a:r>
              <a:rPr lang="en-AU" sz="2400" b="1" dirty="0"/>
              <a:t>Hotter</a:t>
            </a:r>
            <a:r>
              <a:rPr lang="en-AU" sz="2400" dirty="0"/>
              <a:t> objects radiate </a:t>
            </a:r>
            <a:r>
              <a:rPr lang="en-AU" sz="2400" b="1" dirty="0"/>
              <a:t>more</a:t>
            </a:r>
            <a:r>
              <a:rPr lang="en-AU" sz="2400" dirty="0"/>
              <a:t> heat.</a:t>
            </a:r>
          </a:p>
          <a:p>
            <a:endParaRPr lang="en-AU" sz="2400" dirty="0"/>
          </a:p>
          <a:p>
            <a:r>
              <a:rPr lang="en-AU" sz="2400" dirty="0"/>
              <a:t>Some examples of objects which radiate heat are the </a:t>
            </a:r>
            <a:r>
              <a:rPr lang="en-AU" sz="2400" b="1" dirty="0"/>
              <a:t>Sun,</a:t>
            </a:r>
            <a:r>
              <a:rPr lang="en-AU" sz="2400" dirty="0"/>
              <a:t> a</a:t>
            </a:r>
            <a:r>
              <a:rPr lang="en-AU" sz="2400" b="1" dirty="0"/>
              <a:t> fire,</a:t>
            </a:r>
            <a:r>
              <a:rPr lang="en-AU" sz="2400" dirty="0"/>
              <a:t> your pet </a:t>
            </a:r>
            <a:r>
              <a:rPr lang="en-AU" sz="2400" b="1" dirty="0"/>
              <a:t>cat</a:t>
            </a:r>
            <a:r>
              <a:rPr lang="en-AU" sz="2400" dirty="0"/>
              <a:t>.... the list goes on and on!</a:t>
            </a:r>
          </a:p>
        </p:txBody>
      </p:sp>
      <p:pic>
        <p:nvPicPr>
          <p:cNvPr id="4" name="1509317031.2058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32572" y="2180496"/>
            <a:ext cx="3702228" cy="2761245"/>
          </a:xfrm>
          <a:prstGeom prst="rect">
            <a:avLst/>
          </a:prstGeom>
        </p:spPr>
      </p:pic>
    </p:spTree>
    <p:extLst>
      <p:ext uri="{BB962C8B-B14F-4D97-AF65-F5344CB8AC3E}">
        <p14:creationId xmlns:p14="http://schemas.microsoft.com/office/powerpoint/2010/main" val="373429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Absorbing Radiation</a:t>
            </a:r>
            <a:endParaRPr lang="en-AU" dirty="0"/>
          </a:p>
        </p:txBody>
      </p:sp>
      <p:sp>
        <p:nvSpPr>
          <p:cNvPr id="3" name="Content Placeholder 2"/>
          <p:cNvSpPr>
            <a:spLocks noGrp="1"/>
          </p:cNvSpPr>
          <p:nvPr>
            <p:ph idx="1"/>
          </p:nvPr>
        </p:nvSpPr>
        <p:spPr>
          <a:xfrm>
            <a:off x="581193" y="1520096"/>
            <a:ext cx="11029615" cy="3678303"/>
          </a:xfrm>
        </p:spPr>
        <p:txBody>
          <a:bodyPr/>
          <a:lstStyle/>
          <a:p>
            <a:r>
              <a:rPr lang="en-AU" sz="2800" b="1" dirty="0"/>
              <a:t>All objects emit radiation, </a:t>
            </a:r>
            <a:r>
              <a:rPr lang="en-AU" sz="2800" b="1" dirty="0" smtClean="0"/>
              <a:t> but </a:t>
            </a:r>
            <a:r>
              <a:rPr lang="en-AU" sz="2800" b="1" dirty="0"/>
              <a:t>radiation can also be absorbed.</a:t>
            </a:r>
          </a:p>
          <a:p>
            <a:endParaRPr lang="en-AU" sz="2800" dirty="0"/>
          </a:p>
          <a:p>
            <a:r>
              <a:rPr lang="en-AU" sz="2800" dirty="0"/>
              <a:t>Different objects can </a:t>
            </a:r>
            <a:r>
              <a:rPr lang="en-AU" sz="2800" b="1" dirty="0"/>
              <a:t>absorb</a:t>
            </a:r>
            <a:r>
              <a:rPr lang="en-AU" sz="2800" dirty="0"/>
              <a:t> different </a:t>
            </a:r>
            <a:r>
              <a:rPr lang="en-AU" sz="2800" b="1" dirty="0"/>
              <a:t>amounts</a:t>
            </a:r>
            <a:r>
              <a:rPr lang="en-AU" sz="2800" dirty="0"/>
              <a:t> of radiation. </a:t>
            </a:r>
            <a:r>
              <a:rPr lang="en-AU" sz="2800" dirty="0" smtClean="0"/>
              <a:t> The </a:t>
            </a:r>
            <a:r>
              <a:rPr lang="en-AU" sz="2800" dirty="0"/>
              <a:t>amount of radiation that can be absorbed depends on the </a:t>
            </a:r>
            <a:r>
              <a:rPr lang="en-AU" sz="2800" b="1" dirty="0"/>
              <a:t>material</a:t>
            </a:r>
            <a:r>
              <a:rPr lang="en-AU" sz="2800" dirty="0"/>
              <a:t> and </a:t>
            </a:r>
            <a:r>
              <a:rPr lang="en-AU" sz="2800" b="1" dirty="0"/>
              <a:t>colour</a:t>
            </a:r>
            <a:r>
              <a:rPr lang="en-AU" sz="2800" dirty="0"/>
              <a:t> of the object.</a:t>
            </a:r>
          </a:p>
          <a:p>
            <a:endParaRPr lang="en-AU" dirty="0"/>
          </a:p>
        </p:txBody>
      </p:sp>
      <p:pic>
        <p:nvPicPr>
          <p:cNvPr id="28674" name="Picture 2" descr="https://www.educationperfect.com/media/content/Science/1449791190.921021g/1449791207870-1273133413324165-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9575" y="4646612"/>
            <a:ext cx="5715000" cy="162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096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Assumptions of the kinetic particle Model</a:t>
            </a:r>
            <a:endParaRPr lang="en-AU" dirty="0"/>
          </a:p>
        </p:txBody>
      </p:sp>
      <p:sp>
        <p:nvSpPr>
          <p:cNvPr id="3" name="Content Placeholder 2"/>
          <p:cNvSpPr>
            <a:spLocks noGrp="1"/>
          </p:cNvSpPr>
          <p:nvPr>
            <p:ph idx="1"/>
          </p:nvPr>
        </p:nvSpPr>
        <p:spPr/>
        <p:txBody>
          <a:bodyPr>
            <a:normAutofit/>
          </a:bodyPr>
          <a:lstStyle/>
          <a:p>
            <a:r>
              <a:rPr lang="en-AU" sz="2400" dirty="0" smtClean="0"/>
              <a:t>All matter is made up of small particles in constant motion (have kinetic energy)</a:t>
            </a:r>
          </a:p>
          <a:p>
            <a:r>
              <a:rPr lang="en-AU" sz="2400" dirty="0" smtClean="0"/>
              <a:t>Collisions between </a:t>
            </a:r>
            <a:r>
              <a:rPr lang="en-AU" sz="2400" dirty="0"/>
              <a:t>p</a:t>
            </a:r>
            <a:r>
              <a:rPr lang="en-AU" sz="2400" dirty="0" smtClean="0"/>
              <a:t>articles are perfectly elastic; the total kinetic energy before and after the collision is the same.</a:t>
            </a:r>
          </a:p>
          <a:p>
            <a:r>
              <a:rPr lang="en-AU" sz="2400" dirty="0" smtClean="0"/>
              <a:t>Potential energy is stored in the ‘springs’ that connect the particles; potential energy depends on the distance between particles.</a:t>
            </a:r>
            <a:endParaRPr lang="en-AU" sz="2400" dirty="0"/>
          </a:p>
        </p:txBody>
      </p:sp>
    </p:spTree>
    <p:extLst>
      <p:ext uri="{BB962C8B-B14F-4D97-AF65-F5344CB8AC3E}">
        <p14:creationId xmlns:p14="http://schemas.microsoft.com/office/powerpoint/2010/main" val="35231776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Light surfaces or Dark Surfaces</a:t>
            </a:r>
            <a:endParaRPr lang="en-AU" dirty="0"/>
          </a:p>
        </p:txBody>
      </p:sp>
      <p:graphicFrame>
        <p:nvGraphicFramePr>
          <p:cNvPr id="4" name="Table 3"/>
          <p:cNvGraphicFramePr>
            <a:graphicFrameLocks noGrp="1"/>
          </p:cNvGraphicFramePr>
          <p:nvPr>
            <p:extLst>
              <p:ext uri="{D42A27DB-BD31-4B8C-83A1-F6EECF244321}">
                <p14:modId xmlns:p14="http://schemas.microsoft.com/office/powerpoint/2010/main" val="2787685198"/>
              </p:ext>
            </p:extLst>
          </p:nvPr>
        </p:nvGraphicFramePr>
        <p:xfrm>
          <a:off x="908050" y="2224088"/>
          <a:ext cx="4895850" cy="1776412"/>
        </p:xfrm>
        <a:graphic>
          <a:graphicData uri="http://schemas.openxmlformats.org/drawingml/2006/table">
            <a:tbl>
              <a:tblPr/>
              <a:tblGrid>
                <a:gridCol w="4895850">
                  <a:extLst>
                    <a:ext uri="{9D8B030D-6E8A-4147-A177-3AD203B41FA5}">
                      <a16:colId xmlns:a16="http://schemas.microsoft.com/office/drawing/2014/main" val="313899913"/>
                    </a:ext>
                  </a:extLst>
                </a:gridCol>
              </a:tblGrid>
              <a:tr h="1776412">
                <a:tc>
                  <a:txBody>
                    <a:bodyPr/>
                    <a:lstStyle/>
                    <a:p>
                      <a:pPr algn="l" fontAlgn="ctr"/>
                      <a:r>
                        <a:rPr lang="en-AU" sz="2400" b="1" dirty="0">
                          <a:effectLst/>
                        </a:rPr>
                        <a:t>Dark surfaces</a:t>
                      </a:r>
                      <a:r>
                        <a:rPr lang="en-AU" sz="2400" dirty="0">
                          <a:effectLst/>
                        </a:rPr>
                        <a:t> absorb a </a:t>
                      </a:r>
                      <a:r>
                        <a:rPr lang="en-AU" sz="2400" b="1" dirty="0">
                          <a:solidFill>
                            <a:srgbClr val="571A98"/>
                          </a:solidFill>
                          <a:effectLst/>
                        </a:rPr>
                        <a:t>lot</a:t>
                      </a:r>
                      <a:r>
                        <a:rPr lang="en-AU" sz="2400" dirty="0">
                          <a:effectLst/>
                        </a:rPr>
                        <a:t> of radiation. This means that they heat up much </a:t>
                      </a:r>
                      <a:r>
                        <a:rPr lang="en-AU" sz="2400" b="1" dirty="0">
                          <a:solidFill>
                            <a:srgbClr val="CC0000"/>
                          </a:solidFill>
                          <a:effectLst/>
                        </a:rPr>
                        <a:t>faster</a:t>
                      </a:r>
                      <a:r>
                        <a:rPr lang="en-AU" sz="2400" dirty="0">
                          <a:effectLst/>
                        </a:rPr>
                        <a:t> than light surfaces.</a:t>
                      </a:r>
                    </a:p>
                  </a:txBody>
                  <a:tcPr marL="57150" marR="57150" marT="57150" marB="57150" anchor="ctr">
                    <a:lnL>
                      <a:noFill/>
                    </a:lnL>
                    <a:lnR>
                      <a:noFill/>
                    </a:lnR>
                    <a:lnT>
                      <a:noFill/>
                    </a:lnT>
                    <a:lnB>
                      <a:noFill/>
                    </a:lnB>
                    <a:solidFill>
                      <a:srgbClr val="FFFFFF"/>
                    </a:solidFill>
                  </a:tcPr>
                </a:tc>
                <a:extLst>
                  <a:ext uri="{0D108BD9-81ED-4DB2-BD59-A6C34878D82A}">
                    <a16:rowId xmlns:a16="http://schemas.microsoft.com/office/drawing/2014/main" val="3788284745"/>
                  </a:ext>
                </a:extLst>
              </a:tr>
            </a:tbl>
          </a:graphicData>
        </a:graphic>
      </p:graphicFrame>
      <p:pic>
        <p:nvPicPr>
          <p:cNvPr id="29698" name="Picture 2" descr="https://www.educationperfect.com/media/content/Science/1449791532.600041g/1449791549482-1273133413324165-4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9825" y="2224088"/>
            <a:ext cx="3800475" cy="1876425"/>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https://www.educationperfect.com/media/content/Science/1449791370.979051g/1449791387831-1273133413324165-4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175" y="4000500"/>
            <a:ext cx="3810000" cy="21145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83300" y="4617135"/>
            <a:ext cx="4406900" cy="1569660"/>
          </a:xfrm>
          <a:prstGeom prst="rect">
            <a:avLst/>
          </a:prstGeom>
        </p:spPr>
        <p:txBody>
          <a:bodyPr wrap="square">
            <a:spAutoFit/>
          </a:bodyPr>
          <a:lstStyle/>
          <a:p>
            <a:r>
              <a:rPr lang="en-AU" sz="2400" b="1" dirty="0">
                <a:solidFill>
                  <a:srgbClr val="DABBED"/>
                </a:solidFill>
                <a:latin typeface="+mj-lt"/>
              </a:rPr>
              <a:t>Light surfaces</a:t>
            </a:r>
            <a:r>
              <a:rPr lang="en-AU" sz="2400" dirty="0">
                <a:solidFill>
                  <a:srgbClr val="444444"/>
                </a:solidFill>
                <a:latin typeface="+mj-lt"/>
              </a:rPr>
              <a:t> do </a:t>
            </a:r>
            <a:r>
              <a:rPr lang="en-AU" sz="2400" b="1" dirty="0">
                <a:solidFill>
                  <a:srgbClr val="1B479F"/>
                </a:solidFill>
                <a:latin typeface="+mj-lt"/>
              </a:rPr>
              <a:t>not</a:t>
            </a:r>
            <a:r>
              <a:rPr lang="en-AU" sz="2400" dirty="0">
                <a:solidFill>
                  <a:srgbClr val="444444"/>
                </a:solidFill>
                <a:latin typeface="+mj-lt"/>
              </a:rPr>
              <a:t> absorb most radiation. Instead they </a:t>
            </a:r>
            <a:r>
              <a:rPr lang="en-AU" sz="2400" b="1" dirty="0">
                <a:solidFill>
                  <a:srgbClr val="7979A8"/>
                </a:solidFill>
                <a:latin typeface="+mj-lt"/>
              </a:rPr>
              <a:t>reflect</a:t>
            </a:r>
            <a:r>
              <a:rPr lang="en-AU" sz="2400" dirty="0">
                <a:solidFill>
                  <a:srgbClr val="444444"/>
                </a:solidFill>
                <a:latin typeface="+mj-lt"/>
              </a:rPr>
              <a:t> most of it, which means that they </a:t>
            </a:r>
            <a:r>
              <a:rPr lang="en-AU" sz="2400" b="1" dirty="0">
                <a:solidFill>
                  <a:srgbClr val="1B479F"/>
                </a:solidFill>
                <a:latin typeface="+mj-lt"/>
              </a:rPr>
              <a:t>stay cool.</a:t>
            </a:r>
            <a:endParaRPr lang="en-AU" sz="2400" dirty="0">
              <a:latin typeface="+mj-lt"/>
            </a:endParaRPr>
          </a:p>
        </p:txBody>
      </p:sp>
    </p:spTree>
    <p:extLst>
      <p:ext uri="{BB962C8B-B14F-4D97-AF65-F5344CB8AC3E}">
        <p14:creationId xmlns:p14="http://schemas.microsoft.com/office/powerpoint/2010/main" val="41170940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Clear objects</a:t>
            </a:r>
            <a:endParaRPr lang="en-AU" dirty="0"/>
          </a:p>
        </p:txBody>
      </p:sp>
      <p:pic>
        <p:nvPicPr>
          <p:cNvPr id="30722" name="Picture 2" descr="https://www.educationperfect.com/media/content/English%20&amp;%20Literature/1492748526.350011f/1492748544698-252627555654694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6675" y="2646362"/>
            <a:ext cx="3267075" cy="22383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3043539589"/>
              </p:ext>
            </p:extLst>
          </p:nvPr>
        </p:nvGraphicFramePr>
        <p:xfrm>
          <a:off x="1511300" y="2820988"/>
          <a:ext cx="5740400" cy="1763712"/>
        </p:xfrm>
        <a:graphic>
          <a:graphicData uri="http://schemas.openxmlformats.org/drawingml/2006/table">
            <a:tbl>
              <a:tblPr/>
              <a:tblGrid>
                <a:gridCol w="5740400">
                  <a:extLst>
                    <a:ext uri="{9D8B030D-6E8A-4147-A177-3AD203B41FA5}">
                      <a16:colId xmlns:a16="http://schemas.microsoft.com/office/drawing/2014/main" val="298822162"/>
                    </a:ext>
                  </a:extLst>
                </a:gridCol>
              </a:tblGrid>
              <a:tr h="1763712">
                <a:tc>
                  <a:txBody>
                    <a:bodyPr/>
                    <a:lstStyle/>
                    <a:p>
                      <a:pPr algn="l" fontAlgn="ctr"/>
                      <a:r>
                        <a:rPr lang="en-AU" sz="2400" b="1" dirty="0">
                          <a:effectLst/>
                        </a:rPr>
                        <a:t>Clear</a:t>
                      </a:r>
                      <a:r>
                        <a:rPr lang="en-AU" sz="2400" dirty="0">
                          <a:effectLst/>
                        </a:rPr>
                        <a:t> objects, like </a:t>
                      </a:r>
                      <a:r>
                        <a:rPr lang="en-AU" sz="2400" b="1" dirty="0">
                          <a:solidFill>
                            <a:srgbClr val="29C6DF"/>
                          </a:solidFill>
                          <a:effectLst/>
                        </a:rPr>
                        <a:t>glass,</a:t>
                      </a:r>
                      <a:r>
                        <a:rPr lang="en-AU" sz="2400" dirty="0">
                          <a:effectLst/>
                        </a:rPr>
                        <a:t> do not reflect or absorb heat radiation. Instead they </a:t>
                      </a:r>
                      <a:r>
                        <a:rPr lang="en-AU" sz="2400" b="1" dirty="0">
                          <a:solidFill>
                            <a:srgbClr val="7FBFCD"/>
                          </a:solidFill>
                          <a:effectLst/>
                        </a:rPr>
                        <a:t>transmit</a:t>
                      </a:r>
                      <a:r>
                        <a:rPr lang="en-AU" sz="2400" dirty="0">
                          <a:effectLst/>
                        </a:rPr>
                        <a:t> the radiation. This means that radiation </a:t>
                      </a:r>
                      <a:r>
                        <a:rPr lang="en-AU" sz="2400" b="1" dirty="0">
                          <a:effectLst/>
                        </a:rPr>
                        <a:t>passes through</a:t>
                      </a:r>
                      <a:r>
                        <a:rPr lang="en-AU" sz="2400" dirty="0">
                          <a:effectLst/>
                        </a:rPr>
                        <a:t> the object.</a:t>
                      </a:r>
                    </a:p>
                  </a:txBody>
                  <a:tcPr marL="57150" marR="57150" marT="57150" marB="57150" anchor="ctr">
                    <a:lnL>
                      <a:noFill/>
                    </a:lnL>
                    <a:lnR>
                      <a:noFill/>
                    </a:lnR>
                    <a:lnT>
                      <a:noFill/>
                    </a:lnT>
                    <a:lnB>
                      <a:noFill/>
                    </a:lnB>
                    <a:solidFill>
                      <a:srgbClr val="FFFFFF"/>
                    </a:solidFill>
                  </a:tcPr>
                </a:tc>
                <a:extLst>
                  <a:ext uri="{0D108BD9-81ED-4DB2-BD59-A6C34878D82A}">
                    <a16:rowId xmlns:a16="http://schemas.microsoft.com/office/drawing/2014/main" val="1518145397"/>
                  </a:ext>
                </a:extLst>
              </a:tr>
            </a:tbl>
          </a:graphicData>
        </a:graphic>
      </p:graphicFrame>
      <p:sp>
        <p:nvSpPr>
          <p:cNvPr id="6" name="Rectangle 5"/>
          <p:cNvSpPr/>
          <p:nvPr/>
        </p:nvSpPr>
        <p:spPr>
          <a:xfrm>
            <a:off x="2057400" y="5379135"/>
            <a:ext cx="8458200" cy="461665"/>
          </a:xfrm>
          <a:prstGeom prst="rect">
            <a:avLst/>
          </a:prstGeom>
        </p:spPr>
        <p:txBody>
          <a:bodyPr wrap="square">
            <a:spAutoFit/>
          </a:bodyPr>
          <a:lstStyle/>
          <a:p>
            <a:r>
              <a:rPr lang="en-AU" sz="2400" dirty="0">
                <a:solidFill>
                  <a:srgbClr val="444444"/>
                </a:solidFill>
                <a:latin typeface="+mj-lt"/>
              </a:rPr>
              <a:t>This is how we can feel </a:t>
            </a:r>
            <a:r>
              <a:rPr lang="en-AU" sz="2400" b="1" dirty="0">
                <a:solidFill>
                  <a:srgbClr val="EA1E34"/>
                </a:solidFill>
                <a:latin typeface="+mj-lt"/>
              </a:rPr>
              <a:t>heat</a:t>
            </a:r>
            <a:r>
              <a:rPr lang="en-AU" sz="2400" dirty="0">
                <a:solidFill>
                  <a:srgbClr val="444444"/>
                </a:solidFill>
                <a:latin typeface="+mj-lt"/>
              </a:rPr>
              <a:t> from the Sun through a </a:t>
            </a:r>
            <a:r>
              <a:rPr lang="en-AU" sz="2400" b="1" dirty="0">
                <a:solidFill>
                  <a:srgbClr val="29C6DF"/>
                </a:solidFill>
                <a:latin typeface="+mj-lt"/>
              </a:rPr>
              <a:t>window.</a:t>
            </a:r>
            <a:endParaRPr lang="en-AU" sz="2400" dirty="0">
              <a:latin typeface="+mj-lt"/>
            </a:endParaRPr>
          </a:p>
        </p:txBody>
      </p:sp>
    </p:spTree>
    <p:extLst>
      <p:ext uri="{BB962C8B-B14F-4D97-AF65-F5344CB8AC3E}">
        <p14:creationId xmlns:p14="http://schemas.microsoft.com/office/powerpoint/2010/main" val="13836267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pic>
        <p:nvPicPr>
          <p:cNvPr id="4" name="48eE9ToxB6k"/>
          <p:cNvPicPr>
            <a:picLocks noGrp="1" noRot="1" noChangeAspect="1"/>
          </p:cNvPicPr>
          <p:nvPr>
            <p:ph idx="1"/>
            <a:videoFile r:link="rId1"/>
          </p:nvPr>
        </p:nvPicPr>
        <p:blipFill>
          <a:blip r:embed="rId3"/>
          <a:stretch>
            <a:fillRect/>
          </a:stretch>
        </p:blipFill>
        <p:spPr>
          <a:xfrm>
            <a:off x="115525" y="114300"/>
            <a:ext cx="11797075" cy="6635854"/>
          </a:xfrm>
          <a:prstGeom prst="rect">
            <a:avLst/>
          </a:prstGeom>
        </p:spPr>
      </p:pic>
    </p:spTree>
    <p:extLst>
      <p:ext uri="{BB962C8B-B14F-4D97-AF65-F5344CB8AC3E}">
        <p14:creationId xmlns:p14="http://schemas.microsoft.com/office/powerpoint/2010/main" val="20250825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OQKlbDtPg2s"/>
          <p:cNvPicPr>
            <a:picLocks noGrp="1" noRot="1" noChangeAspect="1"/>
          </p:cNvPicPr>
          <p:nvPr>
            <p:ph idx="1"/>
            <a:videoFile r:link="rId1"/>
          </p:nvPr>
        </p:nvPicPr>
        <p:blipFill>
          <a:blip r:embed="rId3"/>
          <a:stretch>
            <a:fillRect/>
          </a:stretch>
        </p:blipFill>
        <p:spPr>
          <a:xfrm>
            <a:off x="581192" y="404681"/>
            <a:ext cx="11036300" cy="6207919"/>
          </a:xfrm>
          <a:prstGeom prst="rect">
            <a:avLst/>
          </a:prstGeom>
        </p:spPr>
      </p:pic>
    </p:spTree>
    <p:extLst>
      <p:ext uri="{BB962C8B-B14F-4D97-AF65-F5344CB8AC3E}">
        <p14:creationId xmlns:p14="http://schemas.microsoft.com/office/powerpoint/2010/main" val="18951816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Thermal equilibrium</a:t>
            </a:r>
            <a:endParaRPr lang="en-AU" dirty="0"/>
          </a:p>
        </p:txBody>
      </p:sp>
      <p:sp>
        <p:nvSpPr>
          <p:cNvPr id="3" name="Content Placeholder 2"/>
          <p:cNvSpPr>
            <a:spLocks noGrp="1"/>
          </p:cNvSpPr>
          <p:nvPr>
            <p:ph idx="1"/>
          </p:nvPr>
        </p:nvSpPr>
        <p:spPr>
          <a:xfrm>
            <a:off x="441492" y="1481996"/>
            <a:ext cx="11029615" cy="3678303"/>
          </a:xfrm>
        </p:spPr>
        <p:txBody>
          <a:bodyPr/>
          <a:lstStyle/>
          <a:p>
            <a:r>
              <a:rPr lang="en-AU" sz="2800" b="1" dirty="0"/>
              <a:t>Thermal equilibrium</a:t>
            </a:r>
            <a:r>
              <a:rPr lang="en-AU" sz="2800" dirty="0"/>
              <a:t> is defined as the condition of a system in which there is </a:t>
            </a:r>
            <a:r>
              <a:rPr lang="en-AU" sz="2800" b="1" dirty="0"/>
              <a:t>no net exchange of thermal energy</a:t>
            </a:r>
            <a:r>
              <a:rPr lang="en-AU" sz="2800" dirty="0"/>
              <a:t> between any of its components, i.e. the components have the same temperature and the average kinetic energy of their particles is equal; this relates to the </a:t>
            </a:r>
            <a:r>
              <a:rPr lang="en-AU" sz="2800" b="1" dirty="0"/>
              <a:t>zeroth law of thermodynamics.</a:t>
            </a:r>
            <a:endParaRPr lang="en-AU" sz="2800" dirty="0"/>
          </a:p>
          <a:p>
            <a:pPr marL="0" indent="0">
              <a:buNone/>
            </a:pPr>
            <a:r>
              <a:rPr lang="en-AU" dirty="0"/>
              <a:t/>
            </a:r>
            <a:br>
              <a:rPr lang="en-AU" dirty="0"/>
            </a:br>
            <a:endParaRPr lang="en-AU" dirty="0"/>
          </a:p>
        </p:txBody>
      </p:sp>
      <p:pic>
        <p:nvPicPr>
          <p:cNvPr id="31746" name="Picture 2" descr="https://www.educationperfect.com/media/content/Science/1536539587.514391g/1536539585290-1361436763654400-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187" y="4076700"/>
            <a:ext cx="6818313" cy="2566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2606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Zeroth Law of Thermodynamics</a:t>
            </a:r>
            <a:endParaRPr lang="en-AU" dirty="0"/>
          </a:p>
        </p:txBody>
      </p:sp>
      <p:sp>
        <p:nvSpPr>
          <p:cNvPr id="3" name="Content Placeholder 2"/>
          <p:cNvSpPr>
            <a:spLocks noGrp="1"/>
          </p:cNvSpPr>
          <p:nvPr>
            <p:ph idx="1"/>
          </p:nvPr>
        </p:nvSpPr>
        <p:spPr>
          <a:xfrm>
            <a:off x="428792" y="1507396"/>
            <a:ext cx="11029615" cy="3678303"/>
          </a:xfrm>
        </p:spPr>
        <p:txBody>
          <a:bodyPr/>
          <a:lstStyle/>
          <a:p>
            <a:r>
              <a:rPr lang="en-AU" sz="2400" dirty="0"/>
              <a:t>The </a:t>
            </a:r>
            <a:r>
              <a:rPr lang="en-AU" sz="2400" b="1" dirty="0"/>
              <a:t>zeroth law of thermodynamics</a:t>
            </a:r>
            <a:r>
              <a:rPr lang="en-AU" sz="2400" dirty="0"/>
              <a:t> states that there will be the </a:t>
            </a:r>
            <a:r>
              <a:rPr lang="en-AU" sz="2400" b="1" dirty="0"/>
              <a:t>transfer of energy</a:t>
            </a:r>
            <a:r>
              <a:rPr lang="en-AU" sz="2400" dirty="0"/>
              <a:t> from a system with higher temperature to a system with lower temperature until </a:t>
            </a:r>
            <a:r>
              <a:rPr lang="en-AU" sz="2400" b="1" dirty="0"/>
              <a:t>thermal equilibrium</a:t>
            </a:r>
            <a:r>
              <a:rPr lang="en-AU" sz="2400" dirty="0"/>
              <a:t> is reached.</a:t>
            </a:r>
          </a:p>
          <a:p>
            <a:endParaRPr lang="en-AU" sz="2400" dirty="0"/>
          </a:p>
          <a:p>
            <a:r>
              <a:rPr lang="en-AU" sz="2400" dirty="0"/>
              <a:t>In simple terms, </a:t>
            </a:r>
            <a:r>
              <a:rPr lang="en-AU" sz="2400" b="1" dirty="0"/>
              <a:t>heat moves from a hotter object to a cooler one until they reach the same temperature!</a:t>
            </a:r>
            <a:endParaRPr lang="en-AU" sz="2400" dirty="0"/>
          </a:p>
          <a:p>
            <a:endParaRPr lang="en-AU" dirty="0"/>
          </a:p>
        </p:txBody>
      </p:sp>
      <p:pic>
        <p:nvPicPr>
          <p:cNvPr id="32770" name="Picture 2" descr="https://www.educationperfect.com/media/content/Science/1524183975.358791g/1524183973106-472126972818544-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6375" y="4487861"/>
            <a:ext cx="4187825" cy="2258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5296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PE_zpk-EznQ"/>
          <p:cNvPicPr>
            <a:picLocks noGrp="1" noRot="1" noChangeAspect="1"/>
          </p:cNvPicPr>
          <p:nvPr>
            <p:ph idx="1"/>
            <a:videoFile r:link="rId1"/>
          </p:nvPr>
        </p:nvPicPr>
        <p:blipFill>
          <a:blip r:embed="rId3"/>
          <a:stretch>
            <a:fillRect/>
          </a:stretch>
        </p:blipFill>
        <p:spPr>
          <a:xfrm>
            <a:off x="581192" y="561975"/>
            <a:ext cx="11029616" cy="6204159"/>
          </a:xfrm>
          <a:prstGeom prst="rect">
            <a:avLst/>
          </a:prstGeom>
        </p:spPr>
      </p:pic>
    </p:spTree>
    <p:extLst>
      <p:ext uri="{BB962C8B-B14F-4D97-AF65-F5344CB8AC3E}">
        <p14:creationId xmlns:p14="http://schemas.microsoft.com/office/powerpoint/2010/main" val="38818842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a:xfrm>
            <a:off x="581193" y="2044700"/>
            <a:ext cx="8245308" cy="4699000"/>
          </a:xfrm>
        </p:spPr>
        <p:txBody>
          <a:bodyPr>
            <a:normAutofit lnSpcReduction="10000"/>
          </a:bodyPr>
          <a:lstStyle/>
          <a:p>
            <a:r>
              <a:rPr lang="en-AU" sz="2400" b="1" dirty="0"/>
              <a:t>When two substances with different temperatures are brought into contact, heat transfer will occur.</a:t>
            </a:r>
          </a:p>
          <a:p>
            <a:endParaRPr lang="en-AU" sz="2400" dirty="0"/>
          </a:p>
          <a:p>
            <a:r>
              <a:rPr lang="en-AU" sz="2400" dirty="0"/>
              <a:t>One substance will </a:t>
            </a:r>
            <a:r>
              <a:rPr lang="en-AU" sz="2400" u="sng" dirty="0"/>
              <a:t>lose</a:t>
            </a:r>
            <a:r>
              <a:rPr lang="en-AU" sz="2400" dirty="0"/>
              <a:t> heat and the other substance will </a:t>
            </a:r>
            <a:r>
              <a:rPr lang="en-AU" sz="2400" u="sng" dirty="0"/>
              <a:t>gain</a:t>
            </a:r>
            <a:r>
              <a:rPr lang="en-AU" sz="2400" dirty="0"/>
              <a:t> the same amount of heat until the two substances are the </a:t>
            </a:r>
            <a:r>
              <a:rPr lang="en-AU" sz="2400" b="1" dirty="0"/>
              <a:t>same temperature</a:t>
            </a:r>
            <a:r>
              <a:rPr lang="en-AU" sz="2400" dirty="0"/>
              <a:t>.</a:t>
            </a:r>
          </a:p>
          <a:p>
            <a:endParaRPr lang="en-AU" sz="2400" dirty="0"/>
          </a:p>
          <a:p>
            <a:r>
              <a:rPr lang="en-AU" sz="2400" dirty="0"/>
              <a:t>There are still </a:t>
            </a:r>
            <a:r>
              <a:rPr lang="en-AU" sz="2400" b="1" dirty="0"/>
              <a:t>collisions</a:t>
            </a:r>
            <a:r>
              <a:rPr lang="en-AU" sz="2400" dirty="0"/>
              <a:t> between particles of the two substances which have reached </a:t>
            </a:r>
            <a:r>
              <a:rPr lang="en-AU" sz="2400" b="1" dirty="0"/>
              <a:t>thermal equilibrium.</a:t>
            </a:r>
            <a:r>
              <a:rPr lang="en-AU" sz="2400" dirty="0"/>
              <a:t> However, there is </a:t>
            </a:r>
            <a:r>
              <a:rPr lang="en-AU" sz="2400" b="1" dirty="0"/>
              <a:t>no net energy transfer</a:t>
            </a:r>
            <a:r>
              <a:rPr lang="en-AU" sz="2400" dirty="0"/>
              <a:t>, so the temperatures of the substances </a:t>
            </a:r>
            <a:r>
              <a:rPr lang="en-AU" sz="2400" u="sng" dirty="0"/>
              <a:t>do not change</a:t>
            </a:r>
            <a:r>
              <a:rPr lang="en-AU" sz="2400" dirty="0"/>
              <a:t>.</a:t>
            </a:r>
          </a:p>
          <a:p>
            <a:endParaRPr lang="en-AU" dirty="0"/>
          </a:p>
        </p:txBody>
      </p:sp>
      <p:pic>
        <p:nvPicPr>
          <p:cNvPr id="33794" name="Picture 2" descr="https://www.educationperfect.com/media/content/Science/1421624142.954281g/1421624130697-1161981012-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2598" y="2540000"/>
            <a:ext cx="3628548" cy="170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1457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Calorimetry Calculations</a:t>
            </a:r>
            <a:endParaRPr lang="en-AU" dirty="0"/>
          </a:p>
        </p:txBody>
      </p:sp>
      <p:sp>
        <p:nvSpPr>
          <p:cNvPr id="3" name="Content Placeholder 2"/>
          <p:cNvSpPr>
            <a:spLocks noGrp="1"/>
          </p:cNvSpPr>
          <p:nvPr>
            <p:ph idx="1"/>
          </p:nvPr>
        </p:nvSpPr>
        <p:spPr>
          <a:xfrm>
            <a:off x="581193" y="2180496"/>
            <a:ext cx="7445208" cy="3678303"/>
          </a:xfrm>
        </p:spPr>
        <p:txBody>
          <a:bodyPr>
            <a:noAutofit/>
          </a:bodyPr>
          <a:lstStyle/>
          <a:p>
            <a:r>
              <a:rPr lang="en-AU" b="1" dirty="0"/>
              <a:t>You will be expected to solve problems using specific heat capacity, specific latent heat and thermal equilibrium.</a:t>
            </a:r>
          </a:p>
          <a:p>
            <a:endParaRPr lang="en-AU" dirty="0"/>
          </a:p>
          <a:p>
            <a:r>
              <a:rPr lang="en-AU" dirty="0"/>
              <a:t>These problems will involve mixing a warmer substance with a colder substance.</a:t>
            </a:r>
          </a:p>
          <a:p>
            <a:endParaRPr lang="en-AU" dirty="0"/>
          </a:p>
          <a:p>
            <a:r>
              <a:rPr lang="en-AU" dirty="0"/>
              <a:t>Assuming the </a:t>
            </a:r>
            <a:r>
              <a:rPr lang="en-AU" b="1" dirty="0"/>
              <a:t>law of conservation of energy,</a:t>
            </a:r>
            <a:r>
              <a:rPr lang="en-AU" dirty="0"/>
              <a:t> the </a:t>
            </a:r>
            <a:r>
              <a:rPr lang="en-AU" b="1" dirty="0"/>
              <a:t>energy lost by the warmer system must equal the energy gained by the cooler system,</a:t>
            </a:r>
            <a:r>
              <a:rPr lang="en-AU" dirty="0"/>
              <a:t> assuming no losses to the environment.</a:t>
            </a:r>
          </a:p>
          <a:p>
            <a:endParaRPr lang="en-AU" dirty="0"/>
          </a:p>
          <a:p>
            <a:r>
              <a:rPr lang="en-AU" dirty="0"/>
              <a:t>You may do some experiments using calorimeters to try and minimise environmental losses and test these calculations.</a:t>
            </a:r>
          </a:p>
        </p:txBody>
      </p:sp>
      <p:pic>
        <p:nvPicPr>
          <p:cNvPr id="34818" name="Picture 2" descr="https://www.educationperfect.com/media/content/Science/1434673477.79181g/1434673475998-670672534-4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4" y="1935162"/>
            <a:ext cx="4653161" cy="351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0492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a:t>Calorimetry calculation </a:t>
            </a:r>
            <a:r>
              <a:rPr lang="en-AU" b="1" dirty="0" smtClean="0"/>
              <a:t>example</a:t>
            </a:r>
            <a:endParaRPr lang="en-AU" dirty="0"/>
          </a:p>
        </p:txBody>
      </p:sp>
      <p:sp>
        <p:nvSpPr>
          <p:cNvPr id="3" name="Content Placeholder 2"/>
          <p:cNvSpPr>
            <a:spLocks noGrp="1"/>
          </p:cNvSpPr>
          <p:nvPr>
            <p:ph idx="1"/>
          </p:nvPr>
        </p:nvSpPr>
        <p:spPr>
          <a:xfrm>
            <a:off x="520232" y="1905000"/>
            <a:ext cx="11029615" cy="4708179"/>
          </a:xfrm>
        </p:spPr>
        <p:txBody>
          <a:bodyPr>
            <a:noAutofit/>
          </a:bodyPr>
          <a:lstStyle/>
          <a:p>
            <a:pPr marL="0" indent="0" algn="ctr">
              <a:buNone/>
            </a:pPr>
            <a:r>
              <a:rPr lang="en-AU" sz="2000" dirty="0"/>
              <a:t>How much ice at −10.0</a:t>
            </a:r>
            <a:r>
              <a:rPr lang="en-AU" sz="2000" baseline="30000" dirty="0"/>
              <a:t>∘</a:t>
            </a:r>
            <a:r>
              <a:rPr lang="en-AU" sz="2000" dirty="0"/>
              <a:t>C must be added to 4.00 kg of water at 20.0</a:t>
            </a:r>
            <a:r>
              <a:rPr lang="en-AU" sz="2000" baseline="30000" dirty="0"/>
              <a:t>∘</a:t>
            </a:r>
            <a:r>
              <a:rPr lang="en-AU" sz="2000" dirty="0"/>
              <a:t>C to cause the resulting mixture to reach thermal equilibrium at 5.0</a:t>
            </a:r>
            <a:r>
              <a:rPr lang="en-AU" sz="2000" baseline="30000" dirty="0"/>
              <a:t>∘</a:t>
            </a:r>
            <a:r>
              <a:rPr lang="en-AU" sz="2000" dirty="0"/>
              <a:t>C? Assume </a:t>
            </a:r>
            <a:r>
              <a:rPr lang="en-AU" sz="2000" b="1" dirty="0"/>
              <a:t>no energy transfer</a:t>
            </a:r>
            <a:r>
              <a:rPr lang="en-AU" sz="2000" dirty="0"/>
              <a:t> to the surrounding environment, so that energy transfer occurs only between the water and ice.</a:t>
            </a:r>
          </a:p>
          <a:p>
            <a:pPr algn="ctr"/>
            <a:endParaRPr lang="en-AU" sz="2000" dirty="0"/>
          </a:p>
          <a:p>
            <a:pPr marL="0" indent="0" algn="ctr">
              <a:buNone/>
            </a:pPr>
            <a:r>
              <a:rPr lang="en-AU" sz="2000" b="1" dirty="0"/>
              <a:t>Specific heat capacity</a:t>
            </a:r>
            <a:r>
              <a:rPr lang="en-AU" sz="2000" dirty="0"/>
              <a:t> of water (c)=4.19 kJkg</a:t>
            </a:r>
            <a:r>
              <a:rPr lang="en-AU" sz="2000" baseline="30000" dirty="0"/>
              <a:t>−1∘</a:t>
            </a:r>
            <a:r>
              <a:rPr lang="en-AU" sz="2000" dirty="0"/>
              <a:t>C</a:t>
            </a:r>
            <a:r>
              <a:rPr lang="en-AU" sz="2000" baseline="30000" dirty="0"/>
              <a:t>−1</a:t>
            </a:r>
          </a:p>
          <a:p>
            <a:pPr marL="0" indent="0" algn="ctr">
              <a:buNone/>
            </a:pPr>
            <a:r>
              <a:rPr lang="en-AU" sz="2000" b="1" dirty="0" smtClean="0"/>
              <a:t>Law </a:t>
            </a:r>
            <a:r>
              <a:rPr lang="en-AU" sz="2000" b="1" dirty="0"/>
              <a:t>of conservation of energy</a:t>
            </a:r>
            <a:r>
              <a:rPr lang="en-AU" sz="2000" dirty="0"/>
              <a:t> leads to the energy gained by the ice must equal the energy lost by the water.</a:t>
            </a:r>
          </a:p>
          <a:p>
            <a:pPr marL="0" indent="0" algn="ctr">
              <a:buNone/>
            </a:pPr>
            <a:r>
              <a:rPr lang="en-AU" sz="2000" b="1" dirty="0" smtClean="0"/>
              <a:t>Energy </a:t>
            </a:r>
            <a:r>
              <a:rPr lang="en-AU" sz="2000" b="1" dirty="0"/>
              <a:t>lost </a:t>
            </a:r>
            <a:r>
              <a:rPr lang="en-AU" sz="2000" dirty="0"/>
              <a:t>by the water cooling(</a:t>
            </a:r>
            <a:r>
              <a:rPr lang="en-AU" sz="2000" dirty="0" err="1"/>
              <a:t>Q</a:t>
            </a:r>
            <a:r>
              <a:rPr lang="en-AU" sz="2000" baseline="-25000" dirty="0" err="1"/>
              <a:t>water</a:t>
            </a:r>
            <a:r>
              <a:rPr lang="en-AU" sz="2000" dirty="0"/>
              <a:t>​) =</a:t>
            </a:r>
            <a:r>
              <a:rPr lang="en-AU" sz="2000" dirty="0" err="1"/>
              <a:t>mcΔT</a:t>
            </a:r>
            <a:endParaRPr lang="en-AU" sz="2000" dirty="0"/>
          </a:p>
          <a:p>
            <a:pPr marL="0" indent="0" algn="ctr">
              <a:buNone/>
            </a:pPr>
            <a:r>
              <a:rPr lang="en-AU" sz="2000" dirty="0" smtClean="0"/>
              <a:t>ΔT=20</a:t>
            </a:r>
            <a:r>
              <a:rPr lang="en-AU" sz="2000" dirty="0"/>
              <a:t>−5</a:t>
            </a:r>
          </a:p>
          <a:p>
            <a:pPr marL="0" indent="0" algn="ctr">
              <a:buNone/>
            </a:pPr>
            <a:r>
              <a:rPr lang="en-AU" sz="2000" dirty="0" err="1" smtClean="0"/>
              <a:t>Q</a:t>
            </a:r>
            <a:r>
              <a:rPr lang="en-AU" sz="2000" baseline="-25000" dirty="0" err="1" smtClean="0"/>
              <a:t>water</a:t>
            </a:r>
            <a:r>
              <a:rPr lang="en-AU" sz="2000" dirty="0"/>
              <a:t>​=4.00×4.19×15</a:t>
            </a:r>
          </a:p>
          <a:p>
            <a:pPr marL="0" indent="0" algn="ctr">
              <a:buNone/>
            </a:pPr>
            <a:r>
              <a:rPr lang="en-AU" sz="2000" dirty="0" err="1" smtClean="0"/>
              <a:t>Q</a:t>
            </a:r>
            <a:r>
              <a:rPr lang="en-AU" sz="2000" baseline="-25000" dirty="0" err="1" smtClean="0"/>
              <a:t>water</a:t>
            </a:r>
            <a:r>
              <a:rPr lang="en-AU" sz="2000" dirty="0"/>
              <a:t>​=251.4 kJ</a:t>
            </a:r>
          </a:p>
          <a:p>
            <a:endParaRPr lang="en-AU" sz="1200" dirty="0"/>
          </a:p>
        </p:txBody>
      </p:sp>
    </p:spTree>
    <p:extLst>
      <p:ext uri="{BB962C8B-B14F-4D97-AF65-F5344CB8AC3E}">
        <p14:creationId xmlns:p14="http://schemas.microsoft.com/office/powerpoint/2010/main" val="40642514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Temperature and Kinetic energy</a:t>
            </a:r>
            <a:endParaRPr lang="en-AU" dirty="0"/>
          </a:p>
        </p:txBody>
      </p:sp>
      <p:sp>
        <p:nvSpPr>
          <p:cNvPr id="3" name="Content Placeholder 2"/>
          <p:cNvSpPr>
            <a:spLocks noGrp="1"/>
          </p:cNvSpPr>
          <p:nvPr>
            <p:ph idx="1"/>
          </p:nvPr>
        </p:nvSpPr>
        <p:spPr>
          <a:xfrm>
            <a:off x="441493" y="2370996"/>
            <a:ext cx="11029615" cy="3678303"/>
          </a:xfrm>
        </p:spPr>
        <p:txBody>
          <a:bodyPr>
            <a:noAutofit/>
          </a:bodyPr>
          <a:lstStyle/>
          <a:p>
            <a:r>
              <a:rPr lang="en-AU" sz="2400" b="1" dirty="0" smtClean="0"/>
              <a:t>All particles have energy but the amount of energy varies according to the temperature.</a:t>
            </a:r>
          </a:p>
          <a:p>
            <a:r>
              <a:rPr lang="en-AU" sz="2400" dirty="0" smtClean="0"/>
              <a:t>As temperature increases, the kinetic energy of the particles increases.</a:t>
            </a:r>
          </a:p>
          <a:p>
            <a:endParaRPr lang="en-AU" sz="2400" dirty="0"/>
          </a:p>
          <a:p>
            <a:endParaRPr lang="en-AU" sz="2400" dirty="0" smtClean="0"/>
          </a:p>
          <a:p>
            <a:endParaRPr lang="en-AU" sz="2400" dirty="0"/>
          </a:p>
          <a:p>
            <a:endParaRPr lang="en-AU" sz="2400" dirty="0" smtClean="0"/>
          </a:p>
          <a:p>
            <a:pPr marL="0" indent="0">
              <a:buNone/>
            </a:pPr>
            <a:endParaRPr lang="en-AU" sz="2400" dirty="0" smtClean="0"/>
          </a:p>
          <a:p>
            <a:r>
              <a:rPr lang="en-AU" sz="2400" dirty="0" smtClean="0"/>
              <a:t>The </a:t>
            </a:r>
            <a:r>
              <a:rPr lang="en-AU" sz="2400" b="1" dirty="0" smtClean="0"/>
              <a:t>temperature of a substance </a:t>
            </a:r>
            <a:r>
              <a:rPr lang="en-AU" sz="2400" dirty="0" smtClean="0"/>
              <a:t>is a measure of the </a:t>
            </a:r>
            <a:r>
              <a:rPr lang="en-AU" sz="2400" b="1" dirty="0" smtClean="0"/>
              <a:t>average kinetic energy </a:t>
            </a:r>
            <a:r>
              <a:rPr lang="en-AU" sz="2400" dirty="0" smtClean="0"/>
              <a:t>of the particles.</a:t>
            </a:r>
            <a:endParaRPr lang="en-AU" sz="2400" dirty="0"/>
          </a:p>
        </p:txBody>
      </p:sp>
      <p:pic>
        <p:nvPicPr>
          <p:cNvPr id="2050" name="Picture 2" descr="https://www.educationperfect.com/media/content/Science/1456794340.663541g/1456794340767-3850242179508531-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476" y="3348037"/>
            <a:ext cx="5715000" cy="2057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76929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42444"/>
          </a:xfrm>
        </p:spPr>
        <p:txBody>
          <a:bodyPr/>
          <a:lstStyle/>
          <a:p>
            <a:r>
              <a:rPr lang="en-AU" b="1" dirty="0"/>
              <a:t>Calorimetry calculation </a:t>
            </a:r>
            <a:r>
              <a:rPr lang="en-AU" b="1" dirty="0" smtClean="0"/>
              <a:t>example Continued</a:t>
            </a:r>
            <a:endParaRPr lang="en-AU" dirty="0"/>
          </a:p>
        </p:txBody>
      </p:sp>
      <p:sp>
        <p:nvSpPr>
          <p:cNvPr id="3" name="Content Placeholder 2"/>
          <p:cNvSpPr>
            <a:spLocks noGrp="1"/>
          </p:cNvSpPr>
          <p:nvPr>
            <p:ph idx="1"/>
          </p:nvPr>
        </p:nvSpPr>
        <p:spPr>
          <a:xfrm>
            <a:off x="581192" y="1790700"/>
            <a:ext cx="11029615" cy="5067300"/>
          </a:xfrm>
        </p:spPr>
        <p:txBody>
          <a:bodyPr>
            <a:noAutofit/>
          </a:bodyPr>
          <a:lstStyle/>
          <a:p>
            <a:pPr marL="0" indent="0" algn="ctr">
              <a:buNone/>
            </a:pPr>
            <a:r>
              <a:rPr lang="en-AU" sz="1400" b="1" dirty="0"/>
              <a:t>How much energy is gained by the ice</a:t>
            </a:r>
            <a:r>
              <a:rPr lang="en-AU" sz="1400" b="1" dirty="0" smtClean="0"/>
              <a:t>?</a:t>
            </a:r>
            <a:endParaRPr lang="en-AU" sz="1400" dirty="0"/>
          </a:p>
          <a:p>
            <a:pPr marL="0" indent="0" algn="ctr">
              <a:buNone/>
            </a:pPr>
            <a:r>
              <a:rPr lang="en-AU" sz="1400" dirty="0"/>
              <a:t>First the ice warms from −10</a:t>
            </a:r>
            <a:r>
              <a:rPr lang="en-AU" sz="1400" baseline="30000" dirty="0"/>
              <a:t>∘</a:t>
            </a:r>
            <a:r>
              <a:rPr lang="en-AU" sz="1400" dirty="0"/>
              <a:t>C to 0</a:t>
            </a:r>
            <a:r>
              <a:rPr lang="en-AU" sz="1400" baseline="30000" dirty="0"/>
              <a:t>∘</a:t>
            </a:r>
            <a:r>
              <a:rPr lang="en-AU" sz="1400" dirty="0"/>
              <a:t>C. It then melts. Finally it increases in temperature to 5</a:t>
            </a:r>
            <a:r>
              <a:rPr lang="en-AU" sz="1400" baseline="30000" dirty="0"/>
              <a:t>∘</a:t>
            </a:r>
            <a:r>
              <a:rPr lang="en-AU" sz="1400" dirty="0" smtClean="0"/>
              <a:t>C.</a:t>
            </a:r>
          </a:p>
          <a:p>
            <a:pPr marL="0" indent="0" algn="ctr">
              <a:buNone/>
            </a:pPr>
            <a:r>
              <a:rPr lang="en-AU" sz="1400" dirty="0" smtClean="0"/>
              <a:t>The</a:t>
            </a:r>
            <a:r>
              <a:rPr lang="en-AU" sz="1400" dirty="0"/>
              <a:t> </a:t>
            </a:r>
            <a:r>
              <a:rPr lang="en-AU" sz="1400" b="1" dirty="0"/>
              <a:t>specific heat capacity</a:t>
            </a:r>
            <a:r>
              <a:rPr lang="en-AU" sz="1400" dirty="0"/>
              <a:t> of ice, </a:t>
            </a:r>
            <a:r>
              <a:rPr lang="en-AU" sz="1400" dirty="0" err="1"/>
              <a:t>c</a:t>
            </a:r>
            <a:r>
              <a:rPr lang="en-AU" sz="1400" baseline="-25000" dirty="0" err="1"/>
              <a:t>ice</a:t>
            </a:r>
            <a:r>
              <a:rPr lang="en-AU" sz="1400" dirty="0"/>
              <a:t>​=2.00 kJkg−1∘C−</a:t>
            </a:r>
            <a:r>
              <a:rPr lang="en-AU" sz="1400" dirty="0" smtClean="0"/>
              <a:t>1</a:t>
            </a:r>
            <a:endParaRPr lang="en-AU" sz="1400" dirty="0"/>
          </a:p>
          <a:p>
            <a:pPr marL="0" indent="0" algn="ctr">
              <a:buNone/>
            </a:pPr>
            <a:r>
              <a:rPr lang="en-AU" sz="1400" dirty="0"/>
              <a:t>The </a:t>
            </a:r>
            <a:r>
              <a:rPr lang="en-AU" sz="1400" b="1" dirty="0"/>
              <a:t>latent heat of fusion</a:t>
            </a:r>
            <a:r>
              <a:rPr lang="en-AU" sz="1400" dirty="0"/>
              <a:t> of ice, L</a:t>
            </a:r>
            <a:r>
              <a:rPr lang="en-AU" sz="1400" baseline="-25000" dirty="0"/>
              <a:t>f​</a:t>
            </a:r>
            <a:r>
              <a:rPr lang="en-AU" sz="1400" dirty="0"/>
              <a:t>=333 kJkg−</a:t>
            </a:r>
            <a:r>
              <a:rPr lang="en-AU" sz="1400" dirty="0" smtClean="0"/>
              <a:t>1</a:t>
            </a:r>
            <a:endParaRPr lang="en-AU" sz="1400" dirty="0"/>
          </a:p>
          <a:p>
            <a:pPr marL="0" indent="0" algn="ctr">
              <a:buNone/>
            </a:pPr>
            <a:r>
              <a:rPr lang="en-AU" sz="1400" dirty="0"/>
              <a:t>There are three energy </a:t>
            </a:r>
            <a:r>
              <a:rPr lang="en-AU" sz="1400" dirty="0" smtClean="0"/>
              <a:t>calculations:</a:t>
            </a:r>
            <a:endParaRPr lang="en-AU" sz="1400" dirty="0"/>
          </a:p>
          <a:p>
            <a:pPr marL="0" indent="0" algn="ctr">
              <a:buNone/>
            </a:pPr>
            <a:r>
              <a:rPr lang="en-AU" sz="1400" dirty="0"/>
              <a:t>Energy gained as ice warms from −10</a:t>
            </a:r>
            <a:r>
              <a:rPr lang="en-AU" sz="1400" baseline="30000" dirty="0"/>
              <a:t>∘</a:t>
            </a:r>
            <a:r>
              <a:rPr lang="en-AU" sz="1400" dirty="0"/>
              <a:t>C to 0</a:t>
            </a:r>
            <a:r>
              <a:rPr lang="en-AU" sz="1400" baseline="30000" dirty="0"/>
              <a:t>∘</a:t>
            </a:r>
            <a:r>
              <a:rPr lang="en-AU" sz="1400" dirty="0"/>
              <a:t>C=</a:t>
            </a:r>
            <a:r>
              <a:rPr lang="en-AU" sz="1400" dirty="0" err="1"/>
              <a:t>mc</a:t>
            </a:r>
            <a:r>
              <a:rPr lang="en-AU" sz="1400" baseline="-25000" dirty="0" err="1"/>
              <a:t>ice</a:t>
            </a:r>
            <a:r>
              <a:rPr lang="en-AU" sz="1400" dirty="0"/>
              <a:t>​</a:t>
            </a:r>
            <a:r>
              <a:rPr lang="en-AU" sz="1400" dirty="0" smtClean="0"/>
              <a:t>ΔT</a:t>
            </a:r>
            <a:endParaRPr lang="en-AU" sz="1400" dirty="0"/>
          </a:p>
          <a:p>
            <a:pPr marL="0" indent="0" algn="ctr">
              <a:buNone/>
            </a:pPr>
            <a:r>
              <a:rPr lang="en-AU" sz="1400" dirty="0"/>
              <a:t>=m</a:t>
            </a:r>
            <a:r>
              <a:rPr lang="en-AU" sz="1400" baseline="-25000" dirty="0"/>
              <a:t>ice​</a:t>
            </a:r>
            <a:r>
              <a:rPr lang="en-AU" sz="1400" dirty="0"/>
              <a:t>×</a:t>
            </a:r>
            <a:r>
              <a:rPr lang="en-AU" sz="1400" dirty="0" smtClean="0"/>
              <a:t>2.00×10</a:t>
            </a:r>
            <a:endParaRPr lang="en-AU" sz="1400" dirty="0"/>
          </a:p>
          <a:p>
            <a:pPr marL="0" indent="0" algn="ctr">
              <a:buNone/>
            </a:pPr>
            <a:r>
              <a:rPr lang="en-AU" sz="1400" dirty="0"/>
              <a:t>=20×m</a:t>
            </a:r>
            <a:r>
              <a:rPr lang="en-AU" sz="1400" baseline="-25000" dirty="0"/>
              <a:t>ice</a:t>
            </a:r>
            <a:r>
              <a:rPr lang="en-AU" sz="1400" baseline="-25000" dirty="0" smtClean="0"/>
              <a:t>​</a:t>
            </a:r>
            <a:endParaRPr lang="en-AU" sz="1400" baseline="-25000" dirty="0"/>
          </a:p>
          <a:p>
            <a:pPr marL="0" indent="0" algn="ctr">
              <a:buNone/>
            </a:pPr>
            <a:r>
              <a:rPr lang="en-AU" sz="1400" dirty="0"/>
              <a:t>Energy gained as ice melts =m</a:t>
            </a:r>
            <a:r>
              <a:rPr lang="en-AU" sz="1400" baseline="-25000" dirty="0"/>
              <a:t>ice​</a:t>
            </a:r>
            <a:r>
              <a:rPr lang="en-AU" sz="1400" dirty="0"/>
              <a:t>×L</a:t>
            </a:r>
            <a:r>
              <a:rPr lang="en-AU" sz="1400" baseline="-25000" dirty="0"/>
              <a:t>f​</a:t>
            </a:r>
          </a:p>
          <a:p>
            <a:pPr marL="0" indent="0" algn="ctr">
              <a:buNone/>
            </a:pPr>
            <a:r>
              <a:rPr lang="en-AU" sz="1400" dirty="0"/>
              <a:t>=333×m</a:t>
            </a:r>
            <a:r>
              <a:rPr lang="en-AU" sz="1400" baseline="-25000" dirty="0"/>
              <a:t>ice</a:t>
            </a:r>
            <a:r>
              <a:rPr lang="en-AU" sz="1400" dirty="0" smtClean="0"/>
              <a:t>​</a:t>
            </a:r>
            <a:endParaRPr lang="en-AU" sz="1400" dirty="0"/>
          </a:p>
          <a:p>
            <a:pPr marL="0" indent="0" algn="ctr">
              <a:buNone/>
            </a:pPr>
            <a:r>
              <a:rPr lang="en-AU" sz="1400" dirty="0"/>
              <a:t>Energy gained as melted ice warms from 0</a:t>
            </a:r>
            <a:r>
              <a:rPr lang="en-AU" sz="1400" baseline="30000" dirty="0"/>
              <a:t>∘</a:t>
            </a:r>
            <a:r>
              <a:rPr lang="en-AU" sz="1400" dirty="0"/>
              <a:t>C to 5</a:t>
            </a:r>
            <a:r>
              <a:rPr lang="en-AU" sz="1400" baseline="30000" dirty="0"/>
              <a:t>∘</a:t>
            </a:r>
            <a:r>
              <a:rPr lang="en-AU" sz="1400" dirty="0"/>
              <a:t>C =</a:t>
            </a:r>
            <a:r>
              <a:rPr lang="en-AU" sz="1400" dirty="0" err="1"/>
              <a:t>mc</a:t>
            </a:r>
            <a:r>
              <a:rPr lang="en-AU" sz="1400" baseline="-25000" dirty="0" err="1"/>
              <a:t>water</a:t>
            </a:r>
            <a:r>
              <a:rPr lang="en-AU" sz="1400" dirty="0"/>
              <a:t>​ΔT</a:t>
            </a:r>
          </a:p>
          <a:p>
            <a:pPr marL="0" indent="0" algn="ctr">
              <a:buNone/>
            </a:pPr>
            <a:r>
              <a:rPr lang="en-AU" sz="1400" dirty="0"/>
              <a:t>=m</a:t>
            </a:r>
            <a:r>
              <a:rPr lang="en-AU" sz="1400" baseline="-25000" dirty="0"/>
              <a:t>ice​</a:t>
            </a:r>
            <a:r>
              <a:rPr lang="en-AU" sz="1400" dirty="0"/>
              <a:t>×</a:t>
            </a:r>
            <a:r>
              <a:rPr lang="en-AU" sz="1400" dirty="0" smtClean="0"/>
              <a:t>4.19×5</a:t>
            </a:r>
            <a:endParaRPr lang="en-AU" sz="1400" dirty="0"/>
          </a:p>
          <a:p>
            <a:pPr marL="0" indent="0" algn="ctr">
              <a:buNone/>
            </a:pPr>
            <a:r>
              <a:rPr lang="en-AU" sz="1400" dirty="0"/>
              <a:t>=21×m</a:t>
            </a:r>
            <a:r>
              <a:rPr lang="en-AU" sz="1400" baseline="-25000" dirty="0"/>
              <a:t>ice</a:t>
            </a:r>
            <a:r>
              <a:rPr lang="en-AU" sz="1400" dirty="0" smtClean="0"/>
              <a:t>​</a:t>
            </a:r>
            <a:endParaRPr lang="en-AU" sz="1400" dirty="0"/>
          </a:p>
          <a:p>
            <a:pPr marL="0" indent="0" algn="ctr">
              <a:buNone/>
            </a:pPr>
            <a:r>
              <a:rPr lang="en-AU" sz="1400" b="1" dirty="0"/>
              <a:t>Total energy gained </a:t>
            </a:r>
            <a:r>
              <a:rPr lang="en-AU" sz="1400" dirty="0"/>
              <a:t>=(20+333+21)×m</a:t>
            </a:r>
            <a:r>
              <a:rPr lang="en-AU" sz="1400" baseline="-25000" dirty="0"/>
              <a:t>ice</a:t>
            </a:r>
            <a:r>
              <a:rPr lang="en-AU" sz="1400" dirty="0" smtClean="0"/>
              <a:t>​</a:t>
            </a:r>
            <a:endParaRPr lang="en-AU" sz="1400" dirty="0"/>
          </a:p>
          <a:p>
            <a:pPr marL="0" indent="0" algn="ctr">
              <a:buNone/>
            </a:pPr>
            <a:r>
              <a:rPr lang="en-AU" sz="1400" b="1" dirty="0"/>
              <a:t>Total energy gained </a:t>
            </a:r>
            <a:r>
              <a:rPr lang="en-AU" sz="1400" dirty="0"/>
              <a:t>=374×m</a:t>
            </a:r>
            <a:r>
              <a:rPr lang="en-AU" sz="1400" baseline="-25000" dirty="0"/>
              <a:t>ice</a:t>
            </a:r>
            <a:r>
              <a:rPr lang="en-AU" sz="1400" dirty="0"/>
              <a:t>​</a:t>
            </a:r>
            <a:r>
              <a:rPr lang="en-AU" sz="1100" dirty="0"/>
              <a:t/>
            </a:r>
            <a:br>
              <a:rPr lang="en-AU" sz="1100" dirty="0"/>
            </a:br>
            <a:endParaRPr lang="en-AU" sz="1100" dirty="0"/>
          </a:p>
        </p:txBody>
      </p:sp>
    </p:spTree>
    <p:extLst>
      <p:ext uri="{BB962C8B-B14F-4D97-AF65-F5344CB8AC3E}">
        <p14:creationId xmlns:p14="http://schemas.microsoft.com/office/powerpoint/2010/main" val="7187987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Calorimetry calculation example Continued</a:t>
            </a:r>
            <a:endParaRPr lang="en-AU"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2" y="2180496"/>
                <a:ext cx="11029615" cy="4461604"/>
              </a:xfrm>
            </p:spPr>
            <p:txBody>
              <a:bodyPr>
                <a:normAutofit/>
              </a:bodyPr>
              <a:lstStyle/>
              <a:p>
                <a:pPr marL="0" indent="0" algn="ctr">
                  <a:buNone/>
                </a:pPr>
                <a:r>
                  <a:rPr lang="en-AU" sz="2400" b="1" dirty="0" smtClean="0"/>
                  <a:t>Using the law of conservation of energy:</a:t>
                </a:r>
              </a:p>
              <a:p>
                <a:pPr marL="0" indent="0" algn="ctr">
                  <a:buNone/>
                </a:pPr>
                <a:r>
                  <a:rPr lang="en-AU" sz="2400" dirty="0"/>
                  <a:t> </a:t>
                </a:r>
              </a:p>
              <a:p>
                <a:pPr marL="0" indent="0" algn="ctr">
                  <a:buNone/>
                </a:pPr>
                <a:r>
                  <a:rPr lang="en-AU" sz="2400" b="1" dirty="0"/>
                  <a:t>energy</a:t>
                </a:r>
                <a:r>
                  <a:rPr lang="en-AU" sz="2400" dirty="0"/>
                  <a:t> gained by ice = </a:t>
                </a:r>
                <a:r>
                  <a:rPr lang="en-AU" sz="2400" b="1" dirty="0"/>
                  <a:t>energy</a:t>
                </a:r>
                <a:r>
                  <a:rPr lang="en-AU" sz="2400" dirty="0"/>
                  <a:t> lost by water cooling</a:t>
                </a:r>
              </a:p>
              <a:p>
                <a:pPr marL="0" indent="0" algn="ctr">
                  <a:buNone/>
                </a:pPr>
                <a:r>
                  <a:rPr lang="en-AU" sz="2400" dirty="0"/>
                  <a:t> </a:t>
                </a:r>
                <a:r>
                  <a:rPr lang="en-AU" sz="2400" dirty="0" smtClean="0"/>
                  <a:t>374×m</a:t>
                </a:r>
                <a:r>
                  <a:rPr lang="en-AU" sz="2400" baseline="-25000" dirty="0" smtClean="0"/>
                  <a:t>ice</a:t>
                </a:r>
                <a:r>
                  <a:rPr lang="en-AU" sz="2400" baseline="-25000" dirty="0"/>
                  <a:t>​</a:t>
                </a:r>
                <a:r>
                  <a:rPr lang="en-AU" sz="2400" dirty="0"/>
                  <a:t>=251.4</a:t>
                </a:r>
              </a:p>
              <a:p>
                <a:pPr marL="0" indent="0" algn="ctr">
                  <a:buNone/>
                </a:pPr>
                <a:r>
                  <a:rPr lang="en-AU" sz="2400" dirty="0"/>
                  <a:t> </a:t>
                </a:r>
                <a:r>
                  <a:rPr lang="en-AU" sz="2400" dirty="0" smtClean="0"/>
                  <a:t>Rearranging </a:t>
                </a:r>
                <a:r>
                  <a:rPr lang="en-AU" sz="2400" dirty="0"/>
                  <a:t>this equation, we see that mice​=</a:t>
                </a:r>
                <a14:m>
                  <m:oMath xmlns:m="http://schemas.openxmlformats.org/officeDocument/2006/math">
                    <m:f>
                      <m:fPr>
                        <m:ctrlPr>
                          <a:rPr lang="en-AU" sz="2400" b="0" i="1" dirty="0" smtClean="0">
                            <a:latin typeface="Cambria Math" panose="02040503050406030204" pitchFamily="18" charset="0"/>
                          </a:rPr>
                        </m:ctrlPr>
                      </m:fPr>
                      <m:num>
                        <m:r>
                          <a:rPr lang="en-AU" sz="2400" b="0" i="1" dirty="0" smtClean="0">
                            <a:latin typeface="Cambria Math" panose="02040503050406030204" pitchFamily="18" charset="0"/>
                          </a:rPr>
                          <m:t>251.4</m:t>
                        </m:r>
                      </m:num>
                      <m:den>
                        <m:r>
                          <a:rPr lang="en-AU" sz="2400" b="0" i="1" dirty="0" smtClean="0">
                            <a:latin typeface="Cambria Math" panose="02040503050406030204" pitchFamily="18" charset="0"/>
                          </a:rPr>
                          <m:t>374</m:t>
                        </m:r>
                      </m:den>
                    </m:f>
                  </m:oMath>
                </a14:m>
                <a:r>
                  <a:rPr lang="en-AU" sz="2400" dirty="0"/>
                  <a:t> </a:t>
                </a:r>
              </a:p>
              <a:p>
                <a:pPr marL="0" indent="0" algn="ctr">
                  <a:buNone/>
                </a:pPr>
                <a:r>
                  <a:rPr lang="en-AU" sz="2400" dirty="0"/>
                  <a:t>m</a:t>
                </a:r>
                <a:r>
                  <a:rPr lang="en-AU" sz="2400" baseline="-25000" dirty="0"/>
                  <a:t>ice</a:t>
                </a:r>
                <a:r>
                  <a:rPr lang="en-AU" sz="2400" dirty="0"/>
                  <a:t>​=0.67 kg</a:t>
                </a:r>
              </a:p>
              <a:p>
                <a:pPr marL="0" indent="0" algn="ctr">
                  <a:buNone/>
                </a:pPr>
                <a:r>
                  <a:rPr lang="en-AU" sz="2400" dirty="0" smtClean="0"/>
                  <a:t>Therefore</a:t>
                </a:r>
                <a:r>
                  <a:rPr lang="en-AU" sz="2400" dirty="0"/>
                  <a:t>, 0.67 kg of ice at −10.0</a:t>
                </a:r>
                <a:r>
                  <a:rPr lang="en-AU" sz="2400" baseline="30000" dirty="0"/>
                  <a:t>∘</a:t>
                </a:r>
                <a:r>
                  <a:rPr lang="en-AU" sz="2400" dirty="0"/>
                  <a:t>C must be added to 4.00 kg of water at 20.0</a:t>
                </a:r>
                <a:r>
                  <a:rPr lang="en-AU" sz="2400" baseline="30000" dirty="0"/>
                  <a:t>∘</a:t>
                </a:r>
                <a:r>
                  <a:rPr lang="en-AU" sz="2400" dirty="0"/>
                  <a:t>C to cause the resulting mixture to reach </a:t>
                </a:r>
                <a:r>
                  <a:rPr lang="en-AU" sz="2400" b="1" dirty="0"/>
                  <a:t>thermal equilibrium</a:t>
                </a:r>
                <a:r>
                  <a:rPr lang="en-AU" sz="2400" dirty="0"/>
                  <a:t> at 5.0</a:t>
                </a:r>
                <a:r>
                  <a:rPr lang="en-AU" sz="2400" baseline="30000" dirty="0"/>
                  <a:t>∘</a:t>
                </a:r>
                <a:r>
                  <a:rPr lang="en-AU" sz="2400" dirty="0"/>
                  <a:t>C.</a:t>
                </a:r>
              </a:p>
              <a:p>
                <a:endParaRPr lang="en-AU"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2" y="2180496"/>
                <a:ext cx="11029615" cy="4461604"/>
              </a:xfrm>
              <a:blipFill>
                <a:blip r:embed="rId2"/>
                <a:stretch>
                  <a:fillRect t="-1639"/>
                </a:stretch>
              </a:blipFill>
            </p:spPr>
            <p:txBody>
              <a:bodyPr/>
              <a:lstStyle/>
              <a:p>
                <a:r>
                  <a:rPr lang="en-AU">
                    <a:noFill/>
                  </a:rPr>
                  <a:t> </a:t>
                </a:r>
              </a:p>
            </p:txBody>
          </p:sp>
        </mc:Fallback>
      </mc:AlternateContent>
    </p:spTree>
    <p:extLst>
      <p:ext uri="{BB962C8B-B14F-4D97-AF65-F5344CB8AC3E}">
        <p14:creationId xmlns:p14="http://schemas.microsoft.com/office/powerpoint/2010/main" val="419193441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Energy transfers</a:t>
            </a:r>
            <a:endParaRPr lang="en-AU" dirty="0"/>
          </a:p>
        </p:txBody>
      </p:sp>
      <p:sp>
        <p:nvSpPr>
          <p:cNvPr id="3" name="Content Placeholder 2"/>
          <p:cNvSpPr>
            <a:spLocks noGrp="1"/>
          </p:cNvSpPr>
          <p:nvPr>
            <p:ph idx="1"/>
          </p:nvPr>
        </p:nvSpPr>
        <p:spPr>
          <a:xfrm>
            <a:off x="581193" y="1850296"/>
            <a:ext cx="7915107" cy="4893404"/>
          </a:xfrm>
        </p:spPr>
        <p:txBody>
          <a:bodyPr>
            <a:normAutofit fontScale="92500" lnSpcReduction="10000"/>
          </a:bodyPr>
          <a:lstStyle/>
          <a:p>
            <a:r>
              <a:rPr lang="en-AU" sz="2400" b="1" dirty="0"/>
              <a:t>You already know that energy cannot be created or destroyed, but it can be transferred or transformed.</a:t>
            </a:r>
          </a:p>
          <a:p>
            <a:endParaRPr lang="en-AU" sz="2400" dirty="0"/>
          </a:p>
          <a:p>
            <a:r>
              <a:rPr lang="en-AU" sz="2400" dirty="0"/>
              <a:t>If a system was perfect, then all energy would be simply changed from one form to another within the system. However, in reality, </a:t>
            </a:r>
            <a:r>
              <a:rPr lang="en-AU" sz="2400" b="1" dirty="0"/>
              <a:t>energy transfers and transformations in mechanical systems always result in some heat loss to the environment.</a:t>
            </a:r>
            <a:endParaRPr lang="en-AU" sz="2400" dirty="0"/>
          </a:p>
          <a:p>
            <a:endParaRPr lang="en-AU" sz="2400" dirty="0"/>
          </a:p>
          <a:p>
            <a:r>
              <a:rPr lang="en-AU" sz="2400" dirty="0"/>
              <a:t>This can be due, for example, to friction or air drag as the components move. Some of the input energy is being converted to </a:t>
            </a:r>
            <a:r>
              <a:rPr lang="en-AU" sz="2400" b="1" dirty="0"/>
              <a:t>heat energy</a:t>
            </a:r>
            <a:r>
              <a:rPr lang="en-AU" sz="2400" dirty="0"/>
              <a:t> and lost from the system by </a:t>
            </a:r>
            <a:r>
              <a:rPr lang="en-AU" sz="2400" b="1" dirty="0"/>
              <a:t>conduction, convection</a:t>
            </a:r>
            <a:r>
              <a:rPr lang="en-AU" sz="2400" dirty="0"/>
              <a:t> or </a:t>
            </a:r>
            <a:r>
              <a:rPr lang="en-AU" sz="2400" b="1" dirty="0"/>
              <a:t>radiation.</a:t>
            </a:r>
            <a:endParaRPr lang="en-AU" sz="2400" dirty="0"/>
          </a:p>
          <a:p>
            <a:endParaRPr lang="en-AU" dirty="0"/>
          </a:p>
        </p:txBody>
      </p:sp>
      <p:pic>
        <p:nvPicPr>
          <p:cNvPr id="35842" name="Picture 2" descr="https://www.educationperfect.com/media/content/Science/1526440953.713141g/1526440949485-2665112096022502-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9576" y="2942816"/>
            <a:ext cx="4061088" cy="2124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0951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Types of Systems</a:t>
            </a:r>
            <a:endParaRPr lang="en-AU" dirty="0"/>
          </a:p>
        </p:txBody>
      </p:sp>
      <p:sp>
        <p:nvSpPr>
          <p:cNvPr id="3" name="Content Placeholder 2"/>
          <p:cNvSpPr>
            <a:spLocks noGrp="1"/>
          </p:cNvSpPr>
          <p:nvPr>
            <p:ph idx="1"/>
          </p:nvPr>
        </p:nvSpPr>
        <p:spPr>
          <a:xfrm>
            <a:off x="3901908" y="1828800"/>
            <a:ext cx="7838908" cy="4775200"/>
          </a:xfrm>
        </p:spPr>
        <p:txBody>
          <a:bodyPr>
            <a:normAutofit fontScale="92500" lnSpcReduction="10000"/>
          </a:bodyPr>
          <a:lstStyle/>
          <a:p>
            <a:r>
              <a:rPr lang="en-AU" sz="2400" dirty="0"/>
              <a:t>An </a:t>
            </a:r>
            <a:r>
              <a:rPr lang="en-AU" sz="2400" b="1" dirty="0"/>
              <a:t>isolated system</a:t>
            </a:r>
            <a:r>
              <a:rPr lang="en-AU" sz="2400" dirty="0"/>
              <a:t> is a system which no </a:t>
            </a:r>
            <a:r>
              <a:rPr lang="en-AU" sz="2400" b="1" dirty="0"/>
              <a:t>energy</a:t>
            </a:r>
            <a:r>
              <a:rPr lang="en-AU" sz="2400" dirty="0"/>
              <a:t> or </a:t>
            </a:r>
            <a:r>
              <a:rPr lang="en-AU" sz="2400" b="1" dirty="0"/>
              <a:t>matter</a:t>
            </a:r>
            <a:r>
              <a:rPr lang="en-AU" sz="2400" dirty="0"/>
              <a:t> can enter or leave. The </a:t>
            </a:r>
            <a:r>
              <a:rPr lang="en-AU" sz="2400" b="1" dirty="0"/>
              <a:t>universe</a:t>
            </a:r>
            <a:r>
              <a:rPr lang="en-AU" sz="2400" dirty="0"/>
              <a:t> is the only true isolated system, but </a:t>
            </a:r>
            <a:r>
              <a:rPr lang="en-AU" sz="2400" b="1" dirty="0"/>
              <a:t>calorimeters</a:t>
            </a:r>
            <a:r>
              <a:rPr lang="en-AU" sz="2400" dirty="0"/>
              <a:t> are very close approximations of isolated systems. This is because calorimeters are </a:t>
            </a:r>
            <a:r>
              <a:rPr lang="en-AU" sz="2400" b="1" dirty="0"/>
              <a:t>highly insulated</a:t>
            </a:r>
            <a:r>
              <a:rPr lang="en-AU" sz="2400" dirty="0"/>
              <a:t> since they are used to measure heat in chemical reactions.</a:t>
            </a:r>
          </a:p>
          <a:p>
            <a:endParaRPr lang="en-AU" sz="2400" dirty="0"/>
          </a:p>
          <a:p>
            <a:r>
              <a:rPr lang="en-AU" sz="2400" dirty="0"/>
              <a:t>A </a:t>
            </a:r>
            <a:r>
              <a:rPr lang="en-AU" sz="2400" b="1" dirty="0"/>
              <a:t>closed system</a:t>
            </a:r>
            <a:r>
              <a:rPr lang="en-AU" sz="2400" dirty="0"/>
              <a:t> is a system where </a:t>
            </a:r>
            <a:r>
              <a:rPr lang="en-AU" sz="2400" b="1" dirty="0"/>
              <a:t>energy</a:t>
            </a:r>
            <a:r>
              <a:rPr lang="en-AU" sz="2400" dirty="0"/>
              <a:t> can enter or leave but </a:t>
            </a:r>
            <a:r>
              <a:rPr lang="en-AU" sz="2400" b="1" dirty="0"/>
              <a:t>matter</a:t>
            </a:r>
            <a:r>
              <a:rPr lang="en-AU" sz="2400" dirty="0"/>
              <a:t> remains in the system. Water and coolant in </a:t>
            </a:r>
            <a:r>
              <a:rPr lang="en-AU" sz="2400" b="1" dirty="0"/>
              <a:t>car engines</a:t>
            </a:r>
            <a:r>
              <a:rPr lang="en-AU" sz="2400" dirty="0"/>
              <a:t> is an example of a closed system.</a:t>
            </a:r>
          </a:p>
          <a:p>
            <a:endParaRPr lang="en-AU" sz="2400" dirty="0"/>
          </a:p>
          <a:p>
            <a:r>
              <a:rPr lang="en-AU" sz="2400" dirty="0"/>
              <a:t>An </a:t>
            </a:r>
            <a:r>
              <a:rPr lang="en-AU" sz="2400" b="1" dirty="0"/>
              <a:t>open system</a:t>
            </a:r>
            <a:r>
              <a:rPr lang="en-AU" sz="2400" dirty="0"/>
              <a:t> is a system which </a:t>
            </a:r>
            <a:r>
              <a:rPr lang="en-AU" sz="2400" b="1" dirty="0"/>
              <a:t>energy</a:t>
            </a:r>
            <a:r>
              <a:rPr lang="en-AU" sz="2400" dirty="0"/>
              <a:t> and </a:t>
            </a:r>
            <a:r>
              <a:rPr lang="en-AU" sz="2400" b="1" dirty="0"/>
              <a:t>matter</a:t>
            </a:r>
            <a:r>
              <a:rPr lang="en-AU" sz="2400" dirty="0"/>
              <a:t> can enter or leave. An example of an open system is the </a:t>
            </a:r>
            <a:r>
              <a:rPr lang="en-AU" sz="2400" b="1" dirty="0"/>
              <a:t>ocean</a:t>
            </a:r>
            <a:r>
              <a:rPr lang="en-AU" sz="2400" dirty="0"/>
              <a:t>.</a:t>
            </a:r>
          </a:p>
          <a:p>
            <a:endParaRPr lang="en-AU" dirty="0"/>
          </a:p>
        </p:txBody>
      </p:sp>
      <p:pic>
        <p:nvPicPr>
          <p:cNvPr id="36866" name="Picture 2" descr="https://www.educationperfect.com/media/content/Science/1434927346.407361g/1434927338990-832709450-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483" y="3345521"/>
            <a:ext cx="3019425" cy="2015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6637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High Grade or Low grade energy</a:t>
            </a:r>
            <a:endParaRPr lang="en-AU" dirty="0"/>
          </a:p>
        </p:txBody>
      </p:sp>
      <p:sp>
        <p:nvSpPr>
          <p:cNvPr id="3" name="Content Placeholder 2"/>
          <p:cNvSpPr>
            <a:spLocks noGrp="1"/>
          </p:cNvSpPr>
          <p:nvPr>
            <p:ph idx="1"/>
          </p:nvPr>
        </p:nvSpPr>
        <p:spPr/>
        <p:txBody>
          <a:bodyPr>
            <a:normAutofit fontScale="92500" lnSpcReduction="10000"/>
          </a:bodyPr>
          <a:lstStyle/>
          <a:p>
            <a:r>
              <a:rPr lang="en-AU" sz="2800" b="1" dirty="0"/>
              <a:t>High grade</a:t>
            </a:r>
            <a:r>
              <a:rPr lang="en-AU" sz="2800" dirty="0"/>
              <a:t> energy resources transform energy </a:t>
            </a:r>
            <a:r>
              <a:rPr lang="en-AU" sz="2800" b="1" dirty="0"/>
              <a:t>efficiently</a:t>
            </a:r>
            <a:r>
              <a:rPr lang="en-AU" sz="2800" dirty="0"/>
              <a:t>. Some examples are electrical energy, solar energy, and chemical energy.</a:t>
            </a:r>
          </a:p>
          <a:p>
            <a:endParaRPr lang="en-AU" sz="2800" dirty="0"/>
          </a:p>
          <a:p>
            <a:r>
              <a:rPr lang="en-AU" sz="2800" b="1" dirty="0"/>
              <a:t>Low grade</a:t>
            </a:r>
            <a:r>
              <a:rPr lang="en-AU" sz="2800" dirty="0"/>
              <a:t> energy resources transform energy </a:t>
            </a:r>
            <a:r>
              <a:rPr lang="en-AU" sz="2800" b="1" dirty="0"/>
              <a:t>inefficiently</a:t>
            </a:r>
            <a:r>
              <a:rPr lang="en-AU" sz="2800" dirty="0"/>
              <a:t>. The main low grade energy resource is </a:t>
            </a:r>
            <a:r>
              <a:rPr lang="en-AU" sz="2800" b="1" dirty="0"/>
              <a:t>heat</a:t>
            </a:r>
            <a:r>
              <a:rPr lang="en-AU" sz="2800" dirty="0"/>
              <a:t>.</a:t>
            </a:r>
          </a:p>
          <a:p>
            <a:endParaRPr lang="en-AU" sz="2800" dirty="0"/>
          </a:p>
          <a:p>
            <a:r>
              <a:rPr lang="en-AU" sz="2800" b="1" dirty="0"/>
              <a:t>Open systems</a:t>
            </a:r>
            <a:r>
              <a:rPr lang="en-AU" sz="2800" dirty="0"/>
              <a:t> always transform </a:t>
            </a:r>
            <a:r>
              <a:rPr lang="en-AU" sz="2800" b="1" dirty="0"/>
              <a:t>high grade</a:t>
            </a:r>
            <a:r>
              <a:rPr lang="en-AU" sz="2800" dirty="0"/>
              <a:t> energy resources into </a:t>
            </a:r>
            <a:r>
              <a:rPr lang="en-AU" sz="2800" b="1" dirty="0"/>
              <a:t>low grade</a:t>
            </a:r>
            <a:r>
              <a:rPr lang="en-AU" sz="2800" dirty="0"/>
              <a:t> energy resources.</a:t>
            </a:r>
          </a:p>
          <a:p>
            <a:endParaRPr lang="en-AU" dirty="0"/>
          </a:p>
        </p:txBody>
      </p:sp>
    </p:spTree>
    <p:extLst>
      <p:ext uri="{BB962C8B-B14F-4D97-AF65-F5344CB8AC3E}">
        <p14:creationId xmlns:p14="http://schemas.microsoft.com/office/powerpoint/2010/main" val="13359321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Energy Efficiency</a:t>
            </a:r>
            <a:endParaRPr lang="en-AU"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2" y="2180496"/>
                <a:ext cx="11029615" cy="4550504"/>
              </a:xfrm>
            </p:spPr>
            <p:txBody>
              <a:bodyPr>
                <a:normAutofit/>
              </a:bodyPr>
              <a:lstStyle/>
              <a:p>
                <a:r>
                  <a:rPr lang="en-AU" sz="2400" b="1" dirty="0" smtClean="0"/>
                  <a:t>Energy efficiency is defined as the ratio of useful work performed by a machine or in a process, to total energy expended or heat taken in.</a:t>
                </a:r>
              </a:p>
              <a:p>
                <a:r>
                  <a:rPr lang="en-AU" sz="2400" dirty="0"/>
                  <a:t> </a:t>
                </a:r>
                <a:r>
                  <a:rPr lang="en-AU" sz="2400" b="1" dirty="0" smtClean="0"/>
                  <a:t>Energy </a:t>
                </a:r>
                <a:r>
                  <a:rPr lang="en-AU" sz="2400" b="1" dirty="0"/>
                  <a:t>efficiency</a:t>
                </a:r>
                <a:r>
                  <a:rPr lang="en-AU" sz="2400" dirty="0"/>
                  <a:t> (</a:t>
                </a:r>
                <a:r>
                  <a:rPr lang="en-AU" sz="2400" i="1" dirty="0"/>
                  <a:t>η</a:t>
                </a:r>
                <a:r>
                  <a:rPr lang="en-AU" sz="2400" dirty="0"/>
                  <a:t>) shows how much </a:t>
                </a:r>
                <a:r>
                  <a:rPr lang="en-AU" sz="2400" b="1" dirty="0"/>
                  <a:t>input energy</a:t>
                </a:r>
                <a:r>
                  <a:rPr lang="en-AU" sz="2400" dirty="0"/>
                  <a:t> produces </a:t>
                </a:r>
                <a:r>
                  <a:rPr lang="en-AU" sz="2400" b="1" dirty="0"/>
                  <a:t>useful output energy</a:t>
                </a:r>
                <a:r>
                  <a:rPr lang="en-AU" sz="2400" b="1" dirty="0" smtClean="0"/>
                  <a:t>.</a:t>
                </a:r>
                <a:r>
                  <a:rPr lang="en-AU" sz="2400" dirty="0"/>
                  <a:t> </a:t>
                </a:r>
              </a:p>
              <a:p>
                <a:pPr marL="0" indent="0" algn="ctr">
                  <a:buNone/>
                </a:pPr>
                <a14:m>
                  <m:oMath xmlns:m="http://schemas.openxmlformats.org/officeDocument/2006/math">
                    <m:r>
                      <a:rPr lang="en-AU" sz="2400" i="1" dirty="0" smtClean="0">
                        <a:latin typeface="Cambria Math" panose="02040503050406030204" pitchFamily="18" charset="0"/>
                      </a:rPr>
                      <m:t>𝜂</m:t>
                    </m:r>
                    <m:r>
                      <a:rPr lang="en-AU" sz="2400" i="1" dirty="0" smtClean="0">
                        <a:latin typeface="Cambria Math" panose="02040503050406030204" pitchFamily="18" charset="0"/>
                      </a:rPr>
                      <m:t>=</m:t>
                    </m:r>
                    <m:f>
                      <m:fPr>
                        <m:ctrlPr>
                          <a:rPr lang="en-AU" sz="2400" b="0" i="1" dirty="0" smtClean="0">
                            <a:latin typeface="Cambria Math" panose="02040503050406030204" pitchFamily="18" charset="0"/>
                          </a:rPr>
                        </m:ctrlPr>
                      </m:fPr>
                      <m:num>
                        <m:sSub>
                          <m:sSubPr>
                            <m:ctrlPr>
                              <a:rPr lang="en-AU" sz="2400" b="0" i="1" dirty="0" smtClean="0">
                                <a:latin typeface="Cambria Math" panose="02040503050406030204" pitchFamily="18" charset="0"/>
                              </a:rPr>
                            </m:ctrlPr>
                          </m:sSubPr>
                          <m:e>
                            <m:r>
                              <a:rPr lang="en-AU" sz="2400" i="1" dirty="0" err="1">
                                <a:latin typeface="Cambria Math" panose="02040503050406030204" pitchFamily="18" charset="0"/>
                              </a:rPr>
                              <m:t>𝐸</m:t>
                            </m:r>
                          </m:e>
                          <m:sub>
                            <m:r>
                              <a:rPr lang="en-AU" sz="2400" b="0" i="1" dirty="0" smtClean="0">
                                <a:latin typeface="Cambria Math" panose="02040503050406030204" pitchFamily="18" charset="0"/>
                              </a:rPr>
                              <m:t>𝑖𝑛</m:t>
                            </m:r>
                          </m:sub>
                        </m:sSub>
                      </m:num>
                      <m:den>
                        <m:sSub>
                          <m:sSubPr>
                            <m:ctrlPr>
                              <a:rPr lang="en-AU" sz="2400" b="0" i="1" dirty="0" smtClean="0">
                                <a:latin typeface="Cambria Math" panose="02040503050406030204" pitchFamily="18" charset="0"/>
                              </a:rPr>
                            </m:ctrlPr>
                          </m:sSubPr>
                          <m:e>
                            <m:r>
                              <a:rPr lang="en-AU" sz="2400" b="0" i="1" dirty="0" smtClean="0">
                                <a:latin typeface="Cambria Math" panose="02040503050406030204" pitchFamily="18" charset="0"/>
                              </a:rPr>
                              <m:t>𝐸</m:t>
                            </m:r>
                          </m:e>
                          <m:sub>
                            <m:r>
                              <a:rPr lang="en-AU" sz="2400" b="0" i="1" dirty="0" smtClean="0">
                                <a:latin typeface="Cambria Math" panose="02040503050406030204" pitchFamily="18" charset="0"/>
                              </a:rPr>
                              <m:t>𝑜𝑢𝑡</m:t>
                            </m:r>
                          </m:sub>
                        </m:sSub>
                        <m:r>
                          <a:rPr lang="en-AU" sz="2400" i="1" dirty="0">
                            <a:latin typeface="Cambria Math" panose="02040503050406030204" pitchFamily="18" charset="0"/>
                          </a:rPr>
                          <m:t>​</m:t>
                        </m:r>
                      </m:den>
                    </m:f>
                    <m:r>
                      <a:rPr lang="en-AU" sz="2400" i="1" dirty="0">
                        <a:latin typeface="Cambria Math" panose="02040503050406030204" pitchFamily="18" charset="0"/>
                      </a:rPr>
                      <m:t>​​×100%</m:t>
                    </m:r>
                  </m:oMath>
                </a14:m>
                <a:r>
                  <a:rPr lang="en-AU" sz="2400" dirty="0"/>
                  <a:t> </a:t>
                </a:r>
              </a:p>
              <a:p>
                <a:r>
                  <a:rPr lang="en-AU" sz="2400" i="1" dirty="0" err="1"/>
                  <a:t>E</a:t>
                </a:r>
                <a:r>
                  <a:rPr lang="en-AU" sz="2400" i="1" baseline="-25000" dirty="0" err="1"/>
                  <a:t>in</a:t>
                </a:r>
                <a:r>
                  <a:rPr lang="en-AU" sz="2400" dirty="0"/>
                  <a:t>​ represents energy input, total energy used, or total work input.</a:t>
                </a:r>
              </a:p>
              <a:p>
                <a:r>
                  <a:rPr lang="en-AU" sz="2400" i="1" dirty="0" err="1"/>
                  <a:t>E</a:t>
                </a:r>
                <a:r>
                  <a:rPr lang="en-AU" sz="2400" i="1" baseline="-25000" dirty="0" err="1"/>
                  <a:t>out</a:t>
                </a:r>
                <a:r>
                  <a:rPr lang="en-AU" sz="2400" baseline="-25000" dirty="0"/>
                  <a:t>​</a:t>
                </a:r>
                <a:r>
                  <a:rPr lang="en-AU" sz="2400" dirty="0"/>
                  <a:t> represents energy output, useful energy transferred, or useful work output</a:t>
                </a:r>
                <a:r>
                  <a:rPr lang="en-AU" sz="2400" dirty="0" smtClean="0"/>
                  <a:t>.</a:t>
                </a:r>
                <a:endParaRPr lang="en-AU" sz="2400" dirty="0"/>
              </a:p>
              <a:p>
                <a:r>
                  <a:rPr lang="en-AU" sz="2400" dirty="0"/>
                  <a:t>This may seem confusing, but it is essentially </a:t>
                </a:r>
                <a:r>
                  <a:rPr lang="en-AU" sz="2400" b="1" dirty="0"/>
                  <a:t>useful energy</a:t>
                </a:r>
                <a:r>
                  <a:rPr lang="en-AU" sz="2400" dirty="0"/>
                  <a:t> or </a:t>
                </a:r>
                <a:r>
                  <a:rPr lang="en-AU" sz="2400" b="1" dirty="0"/>
                  <a:t>work</a:t>
                </a:r>
                <a:r>
                  <a:rPr lang="en-AU" sz="2400" dirty="0"/>
                  <a:t> you get out of the system divided by the </a:t>
                </a:r>
                <a:r>
                  <a:rPr lang="en-AU" sz="2400" b="1" dirty="0"/>
                  <a:t>total energy</a:t>
                </a:r>
                <a:r>
                  <a:rPr lang="en-AU" sz="2400" dirty="0"/>
                  <a:t> or </a:t>
                </a:r>
                <a:r>
                  <a:rPr lang="en-AU" sz="2400" b="1" dirty="0"/>
                  <a:t>work</a:t>
                </a:r>
                <a:r>
                  <a:rPr lang="en-AU" sz="2400" dirty="0"/>
                  <a:t> you put into the system.</a:t>
                </a:r>
              </a:p>
              <a:p>
                <a:endParaRPr lang="en-AU"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2" y="2180496"/>
                <a:ext cx="11029615" cy="4550504"/>
              </a:xfrm>
              <a:blipFill>
                <a:blip r:embed="rId2"/>
                <a:stretch>
                  <a:fillRect l="-552" t="-3619" r="-387"/>
                </a:stretch>
              </a:blipFill>
            </p:spPr>
            <p:txBody>
              <a:bodyPr/>
              <a:lstStyle/>
              <a:p>
                <a:r>
                  <a:rPr lang="en-AU">
                    <a:noFill/>
                  </a:rPr>
                  <a:t> </a:t>
                </a:r>
              </a:p>
            </p:txBody>
          </p:sp>
        </mc:Fallback>
      </mc:AlternateContent>
    </p:spTree>
    <p:extLst>
      <p:ext uri="{BB962C8B-B14F-4D97-AF65-F5344CB8AC3E}">
        <p14:creationId xmlns:p14="http://schemas.microsoft.com/office/powerpoint/2010/main" val="240411996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Energy efficiency explained</a:t>
            </a:r>
            <a:endParaRPr lang="en-AU" dirty="0"/>
          </a:p>
        </p:txBody>
      </p:sp>
      <p:sp>
        <p:nvSpPr>
          <p:cNvPr id="3" name="Content Placeholder 2"/>
          <p:cNvSpPr>
            <a:spLocks noGrp="1"/>
          </p:cNvSpPr>
          <p:nvPr>
            <p:ph idx="1"/>
          </p:nvPr>
        </p:nvSpPr>
        <p:spPr>
          <a:xfrm>
            <a:off x="416092" y="1715956"/>
            <a:ext cx="11029615" cy="3678303"/>
          </a:xfrm>
        </p:spPr>
        <p:txBody>
          <a:bodyPr/>
          <a:lstStyle/>
          <a:p>
            <a:r>
              <a:rPr lang="en-AU" sz="2400" b="1" dirty="0"/>
              <a:t>Energy efficiency can never be greater than 100</a:t>
            </a:r>
            <a:r>
              <a:rPr lang="en-AU" sz="2400" b="1" dirty="0" smtClean="0"/>
              <a:t>%.</a:t>
            </a:r>
            <a:endParaRPr lang="en-AU" sz="2400" dirty="0"/>
          </a:p>
          <a:p>
            <a:r>
              <a:rPr lang="en-AU" sz="2400" dirty="0"/>
              <a:t>This is because the </a:t>
            </a:r>
            <a:r>
              <a:rPr lang="en-AU" sz="2400" b="1" dirty="0"/>
              <a:t>law of conservation of energy</a:t>
            </a:r>
            <a:r>
              <a:rPr lang="en-AU" sz="2400" dirty="0"/>
              <a:t> means that we can't get more energy </a:t>
            </a:r>
            <a:r>
              <a:rPr lang="en-AU" sz="2400" b="1" dirty="0"/>
              <a:t>out</a:t>
            </a:r>
            <a:r>
              <a:rPr lang="en-AU" sz="2400" dirty="0"/>
              <a:t> of a system than we put </a:t>
            </a:r>
            <a:r>
              <a:rPr lang="en-AU" sz="2400" b="1" dirty="0"/>
              <a:t>in</a:t>
            </a:r>
            <a:r>
              <a:rPr lang="en-AU" sz="2400" b="1" dirty="0" smtClean="0"/>
              <a:t>.</a:t>
            </a:r>
            <a:endParaRPr lang="en-AU" sz="2400" dirty="0"/>
          </a:p>
          <a:p>
            <a:r>
              <a:rPr lang="en-AU" sz="2400" dirty="0"/>
              <a:t>Most systems are a lot less efficient than we might expect. For example, </a:t>
            </a:r>
            <a:r>
              <a:rPr lang="en-AU" sz="2400" b="1" dirty="0"/>
              <a:t>cars</a:t>
            </a:r>
            <a:r>
              <a:rPr lang="en-AU" sz="2400" dirty="0"/>
              <a:t> have an efficiency of </a:t>
            </a:r>
            <a:r>
              <a:rPr lang="en-AU" sz="2400" i="1" dirty="0"/>
              <a:t>η</a:t>
            </a:r>
            <a:r>
              <a:rPr lang="en-AU" sz="2400" dirty="0"/>
              <a:t>≈30%. Only around 30% of the </a:t>
            </a:r>
            <a:r>
              <a:rPr lang="en-AU" sz="2400" b="1" dirty="0"/>
              <a:t>chemical energy</a:t>
            </a:r>
            <a:r>
              <a:rPr lang="en-AU" sz="2400" dirty="0"/>
              <a:t> produced from fuel combustion is used to power the car. This might seem very low, and this is because cars produce a lot of </a:t>
            </a:r>
            <a:r>
              <a:rPr lang="en-AU" sz="2400" b="1" dirty="0"/>
              <a:t>heat</a:t>
            </a:r>
            <a:r>
              <a:rPr lang="en-AU" sz="2400" dirty="0"/>
              <a:t> and </a:t>
            </a:r>
            <a:r>
              <a:rPr lang="en-AU" sz="2400" b="1" dirty="0"/>
              <a:t>sound energy</a:t>
            </a:r>
            <a:r>
              <a:rPr lang="en-AU" sz="2400" dirty="0"/>
              <a:t> which makes them less efficient.</a:t>
            </a:r>
          </a:p>
          <a:p>
            <a:endParaRPr lang="en-AU" dirty="0"/>
          </a:p>
        </p:txBody>
      </p:sp>
      <p:pic>
        <p:nvPicPr>
          <p:cNvPr id="37890" name="Picture 2" descr="https://www.educationperfect.com/media/content/Science/1422313455.634761g/1422313446773-1744098420-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75" y="4800148"/>
            <a:ext cx="3082925" cy="2057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7991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Questions </a:t>
            </a:r>
            <a:endParaRPr lang="en-AU" dirty="0"/>
          </a:p>
        </p:txBody>
      </p:sp>
      <p:sp>
        <p:nvSpPr>
          <p:cNvPr id="3" name="Content Placeholder 2"/>
          <p:cNvSpPr>
            <a:spLocks noGrp="1"/>
          </p:cNvSpPr>
          <p:nvPr>
            <p:ph idx="1"/>
          </p:nvPr>
        </p:nvSpPr>
        <p:spPr>
          <a:xfrm>
            <a:off x="581192" y="2764696"/>
            <a:ext cx="11029615" cy="3678303"/>
          </a:xfrm>
        </p:spPr>
        <p:txBody>
          <a:bodyPr>
            <a:normAutofit lnSpcReduction="10000"/>
          </a:bodyPr>
          <a:lstStyle/>
          <a:p>
            <a:r>
              <a:rPr lang="da-DK" sz="3200" dirty="0" smtClean="0"/>
              <a:t>Nelson </a:t>
            </a:r>
            <a:r>
              <a:rPr lang="da-DK" sz="3200" dirty="0"/>
              <a:t>1&amp;2 Set </a:t>
            </a:r>
            <a:r>
              <a:rPr lang="da-DK" sz="3200" dirty="0" smtClean="0"/>
              <a:t>2.1 </a:t>
            </a:r>
            <a:r>
              <a:rPr lang="da-DK" sz="3200" dirty="0"/>
              <a:t>p </a:t>
            </a:r>
            <a:r>
              <a:rPr lang="da-DK" sz="3200" dirty="0" smtClean="0"/>
              <a:t>44</a:t>
            </a:r>
            <a:endParaRPr lang="da-DK" sz="3200" dirty="0"/>
          </a:p>
          <a:p>
            <a:r>
              <a:rPr lang="da-DK" sz="3200" dirty="0" smtClean="0"/>
              <a:t>Nelson </a:t>
            </a:r>
            <a:r>
              <a:rPr lang="da-DK" sz="3200" dirty="0"/>
              <a:t>1&amp;2 Set </a:t>
            </a:r>
            <a:r>
              <a:rPr lang="da-DK" sz="3200" dirty="0" smtClean="0"/>
              <a:t>2.2 </a:t>
            </a:r>
            <a:r>
              <a:rPr lang="da-DK" sz="3200" dirty="0"/>
              <a:t>p </a:t>
            </a:r>
            <a:r>
              <a:rPr lang="da-DK" sz="3200" dirty="0" smtClean="0"/>
              <a:t>47</a:t>
            </a:r>
          </a:p>
          <a:p>
            <a:r>
              <a:rPr lang="da-DK" sz="3200" dirty="0"/>
              <a:t>Nelson 1&amp;2 Set </a:t>
            </a:r>
            <a:r>
              <a:rPr lang="da-DK" sz="3200" dirty="0" smtClean="0"/>
              <a:t>2.3 </a:t>
            </a:r>
            <a:r>
              <a:rPr lang="da-DK" sz="3200" dirty="0"/>
              <a:t>p </a:t>
            </a:r>
            <a:r>
              <a:rPr lang="da-DK" sz="3200" dirty="0" smtClean="0"/>
              <a:t>50</a:t>
            </a:r>
            <a:endParaRPr lang="da-DK" sz="3200" dirty="0"/>
          </a:p>
          <a:p>
            <a:r>
              <a:rPr lang="da-DK" sz="3200" dirty="0"/>
              <a:t>Nelson 1&amp;2 Set </a:t>
            </a:r>
            <a:r>
              <a:rPr lang="da-DK" sz="3200" dirty="0" smtClean="0"/>
              <a:t>2.4 </a:t>
            </a:r>
            <a:r>
              <a:rPr lang="da-DK" sz="3200" dirty="0"/>
              <a:t>p </a:t>
            </a:r>
            <a:r>
              <a:rPr lang="da-DK" sz="3200" dirty="0" smtClean="0"/>
              <a:t>59</a:t>
            </a:r>
          </a:p>
          <a:p>
            <a:r>
              <a:rPr lang="da-DK" sz="3200" dirty="0"/>
              <a:t>Nelson 1&amp;2 Set </a:t>
            </a:r>
            <a:r>
              <a:rPr lang="da-DK" sz="3200" dirty="0" smtClean="0"/>
              <a:t>2.5 </a:t>
            </a:r>
            <a:r>
              <a:rPr lang="da-DK" sz="3200" dirty="0"/>
              <a:t>p </a:t>
            </a:r>
            <a:r>
              <a:rPr lang="da-DK" sz="3200" dirty="0" smtClean="0"/>
              <a:t>67</a:t>
            </a:r>
            <a:endParaRPr lang="da-DK" sz="3200" dirty="0"/>
          </a:p>
          <a:p>
            <a:r>
              <a:rPr lang="da-DK" sz="3200" dirty="0"/>
              <a:t>Nelson 1&amp;2 Set </a:t>
            </a:r>
            <a:r>
              <a:rPr lang="da-DK" sz="3200" dirty="0" smtClean="0"/>
              <a:t>2.6 </a:t>
            </a:r>
            <a:r>
              <a:rPr lang="da-DK" sz="3200" dirty="0"/>
              <a:t>p </a:t>
            </a:r>
            <a:r>
              <a:rPr lang="da-DK" sz="3200" dirty="0" smtClean="0"/>
              <a:t>69</a:t>
            </a:r>
            <a:endParaRPr lang="da-DK" sz="3200" dirty="0"/>
          </a:p>
          <a:p>
            <a:endParaRPr lang="da-DK" sz="3200" dirty="0"/>
          </a:p>
          <a:p>
            <a:endParaRPr lang="da-DK" sz="3200" dirty="0"/>
          </a:p>
          <a:p>
            <a:pPr marL="0" indent="0">
              <a:buNone/>
            </a:pPr>
            <a:endParaRPr lang="en-AU" dirty="0"/>
          </a:p>
        </p:txBody>
      </p:sp>
    </p:spTree>
    <p:extLst>
      <p:ext uri="{BB962C8B-B14F-4D97-AF65-F5344CB8AC3E}">
        <p14:creationId xmlns:p14="http://schemas.microsoft.com/office/powerpoint/2010/main" val="1987228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Three main states of Matter: Solids, Liquids and gases</a:t>
            </a:r>
            <a:endParaRPr lang="en-AU" dirty="0"/>
          </a:p>
        </p:txBody>
      </p:sp>
      <p:sp>
        <p:nvSpPr>
          <p:cNvPr id="3" name="Content Placeholder 2"/>
          <p:cNvSpPr>
            <a:spLocks noGrp="1"/>
          </p:cNvSpPr>
          <p:nvPr>
            <p:ph idx="1"/>
          </p:nvPr>
        </p:nvSpPr>
        <p:spPr>
          <a:xfrm>
            <a:off x="581193" y="2180496"/>
            <a:ext cx="7356308" cy="3678303"/>
          </a:xfrm>
        </p:spPr>
        <p:txBody>
          <a:bodyPr/>
          <a:lstStyle/>
          <a:p>
            <a:r>
              <a:rPr lang="en-AU" b="1" dirty="0" smtClean="0"/>
              <a:t>Solids</a:t>
            </a:r>
            <a:r>
              <a:rPr lang="en-AU" dirty="0" smtClean="0"/>
              <a:t> are made up of particles which are tightly </a:t>
            </a:r>
            <a:r>
              <a:rPr lang="en-AU" b="1" dirty="0" smtClean="0"/>
              <a:t>packed</a:t>
            </a:r>
            <a:r>
              <a:rPr lang="en-AU" dirty="0" smtClean="0"/>
              <a:t> together.  They have a </a:t>
            </a:r>
            <a:r>
              <a:rPr lang="en-AU" b="1" dirty="0" smtClean="0"/>
              <a:t>fixed volume, fixed shape</a:t>
            </a:r>
            <a:r>
              <a:rPr lang="en-AU" dirty="0" smtClean="0"/>
              <a:t> and are mostly </a:t>
            </a:r>
            <a:r>
              <a:rPr lang="en-AU" b="1" dirty="0" smtClean="0"/>
              <a:t>incompressible</a:t>
            </a:r>
            <a:r>
              <a:rPr lang="en-AU" dirty="0" smtClean="0"/>
              <a:t>.</a:t>
            </a:r>
          </a:p>
          <a:p>
            <a:r>
              <a:rPr lang="en-AU" b="1" dirty="0" smtClean="0"/>
              <a:t>Liquids</a:t>
            </a:r>
            <a:r>
              <a:rPr lang="en-AU" dirty="0" smtClean="0"/>
              <a:t> are made of particles which are </a:t>
            </a:r>
            <a:r>
              <a:rPr lang="en-AU" b="1" dirty="0" smtClean="0"/>
              <a:t>loosely packed </a:t>
            </a:r>
            <a:r>
              <a:rPr lang="en-AU" dirty="0" smtClean="0"/>
              <a:t>together. They do not have a fixed shape; they take on the </a:t>
            </a:r>
            <a:r>
              <a:rPr lang="en-AU" b="1" dirty="0" smtClean="0"/>
              <a:t>shape of the container </a:t>
            </a:r>
            <a:r>
              <a:rPr lang="en-AU" dirty="0" smtClean="0"/>
              <a:t>they are in.  They do have a fixed volume and are more or less </a:t>
            </a:r>
            <a:r>
              <a:rPr lang="en-AU" b="1" dirty="0" smtClean="0"/>
              <a:t>incompressible</a:t>
            </a:r>
            <a:r>
              <a:rPr lang="en-AU" dirty="0" smtClean="0"/>
              <a:t>.</a:t>
            </a:r>
          </a:p>
          <a:p>
            <a:r>
              <a:rPr lang="en-AU" b="1" dirty="0" smtClean="0"/>
              <a:t>Gases</a:t>
            </a:r>
            <a:r>
              <a:rPr lang="en-AU" dirty="0" smtClean="0"/>
              <a:t> are made up of particles which are free to </a:t>
            </a:r>
            <a:r>
              <a:rPr lang="en-AU" b="1" dirty="0" smtClean="0"/>
              <a:t>move</a:t>
            </a:r>
            <a:r>
              <a:rPr lang="en-AU" dirty="0" smtClean="0"/>
              <a:t>. They do not have a fixed shape or volume are </a:t>
            </a:r>
            <a:r>
              <a:rPr lang="en-AU" b="1" dirty="0" smtClean="0"/>
              <a:t>compressible</a:t>
            </a:r>
            <a:r>
              <a:rPr lang="en-AU" dirty="0" smtClean="0"/>
              <a:t>.</a:t>
            </a:r>
            <a:endParaRPr lang="en-AU" dirty="0"/>
          </a:p>
        </p:txBody>
      </p:sp>
      <p:pic>
        <p:nvPicPr>
          <p:cNvPr id="5" name="Picture 2" descr="https://www.educationperfect.com/media/content/Science/1434322547.108111g/1434322541667-1807370867-2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01" y="1715956"/>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educationperfect.com/Images/Content/Science/1365996617831-5822408-optimis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7275" y="3179762"/>
            <a:ext cx="1895475" cy="12954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educationperfect.com/Images/Content/Science/1390362970362-1033353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501" y="4599314"/>
            <a:ext cx="1905000"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849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Energy in solids, liquids and gases</a:t>
            </a:r>
            <a:endParaRPr lang="en-AU" dirty="0"/>
          </a:p>
        </p:txBody>
      </p:sp>
      <p:sp>
        <p:nvSpPr>
          <p:cNvPr id="3" name="Content Placeholder 2"/>
          <p:cNvSpPr>
            <a:spLocks noGrp="1"/>
          </p:cNvSpPr>
          <p:nvPr>
            <p:ph idx="1"/>
          </p:nvPr>
        </p:nvSpPr>
        <p:spPr>
          <a:xfrm>
            <a:off x="581193" y="1715956"/>
            <a:ext cx="11029615" cy="3678303"/>
          </a:xfrm>
        </p:spPr>
        <p:txBody>
          <a:bodyPr>
            <a:normAutofit/>
          </a:bodyPr>
          <a:lstStyle/>
          <a:p>
            <a:r>
              <a:rPr lang="en-AU" sz="2300" dirty="0" smtClean="0"/>
              <a:t>Particles in </a:t>
            </a:r>
            <a:r>
              <a:rPr lang="en-AU" sz="2300" b="1" dirty="0" smtClean="0"/>
              <a:t>solids</a:t>
            </a:r>
            <a:r>
              <a:rPr lang="en-AU" sz="2300" dirty="0" smtClean="0"/>
              <a:t> have low kinetic energy.  The particles are </a:t>
            </a:r>
            <a:r>
              <a:rPr lang="en-AU" sz="2300" b="1" dirty="0" smtClean="0"/>
              <a:t>tightly bound</a:t>
            </a:r>
            <a:r>
              <a:rPr lang="en-AU" sz="2300" dirty="0" smtClean="0"/>
              <a:t>, so can’t move much, giving them a smaller kinetic energy.</a:t>
            </a:r>
          </a:p>
          <a:p>
            <a:r>
              <a:rPr lang="en-AU" sz="2300" dirty="0" smtClean="0"/>
              <a:t>Particles in </a:t>
            </a:r>
            <a:r>
              <a:rPr lang="en-AU" sz="2300" b="1" dirty="0" smtClean="0"/>
              <a:t>liquids</a:t>
            </a:r>
            <a:r>
              <a:rPr lang="en-AU" sz="2300" dirty="0" smtClean="0"/>
              <a:t> have a moderate amount of kinetic energy.  This is because the particles can move more, giving them a greater kinetic energy.</a:t>
            </a:r>
          </a:p>
          <a:p>
            <a:r>
              <a:rPr lang="en-AU" sz="2300" dirty="0" smtClean="0"/>
              <a:t>Particles in </a:t>
            </a:r>
            <a:r>
              <a:rPr lang="en-AU" sz="2300" b="1" dirty="0" smtClean="0"/>
              <a:t>gases</a:t>
            </a:r>
            <a:r>
              <a:rPr lang="en-AU" sz="2300" dirty="0" smtClean="0"/>
              <a:t> have highest kinetic energy as the particles are moving quickly in an </a:t>
            </a:r>
            <a:r>
              <a:rPr lang="en-AU" sz="2300" b="1" dirty="0" smtClean="0"/>
              <a:t>ideal gas</a:t>
            </a:r>
            <a:r>
              <a:rPr lang="en-AU" sz="2300" dirty="0" smtClean="0"/>
              <a:t>, there are no intermolecular forces.  However, in a real gas there are weak intermolecular forces.</a:t>
            </a:r>
            <a:endParaRPr lang="en-AU" sz="2300" dirty="0"/>
          </a:p>
        </p:txBody>
      </p:sp>
      <p:pic>
        <p:nvPicPr>
          <p:cNvPr id="4098" name="Picture 2" descr="https://www.educationperfect.com/media/content/Science/1431295183.609581g/1431295166828-1755529843-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375" y="4642444"/>
            <a:ext cx="3159125" cy="217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3126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Heat and Temperature</a:t>
            </a:r>
            <a:endParaRPr lang="en-AU" dirty="0"/>
          </a:p>
        </p:txBody>
      </p:sp>
      <p:sp>
        <p:nvSpPr>
          <p:cNvPr id="3" name="Content Placeholder 2"/>
          <p:cNvSpPr>
            <a:spLocks noGrp="1"/>
          </p:cNvSpPr>
          <p:nvPr>
            <p:ph idx="1"/>
          </p:nvPr>
        </p:nvSpPr>
        <p:spPr>
          <a:xfrm>
            <a:off x="327192" y="1370772"/>
            <a:ext cx="11029615" cy="3678303"/>
          </a:xfrm>
        </p:spPr>
        <p:txBody>
          <a:bodyPr>
            <a:normAutofit/>
          </a:bodyPr>
          <a:lstStyle/>
          <a:p>
            <a:r>
              <a:rPr lang="en-AU" sz="2400" dirty="0" smtClean="0"/>
              <a:t>In everyday language we often use heat and temperature interchangeably.</a:t>
            </a:r>
          </a:p>
          <a:p>
            <a:r>
              <a:rPr lang="en-AU" sz="2400" dirty="0" smtClean="0"/>
              <a:t>However, in physics these terns have different meanings.</a:t>
            </a:r>
          </a:p>
          <a:p>
            <a:r>
              <a:rPr lang="en-AU" sz="2400" b="1" dirty="0" smtClean="0"/>
              <a:t>Temperature</a:t>
            </a:r>
            <a:r>
              <a:rPr lang="en-AU" sz="2400" dirty="0" smtClean="0"/>
              <a:t> is the </a:t>
            </a:r>
            <a:r>
              <a:rPr lang="en-AU" sz="2400" b="1" dirty="0" smtClean="0"/>
              <a:t>average kinetic energy </a:t>
            </a:r>
            <a:r>
              <a:rPr lang="en-AU" sz="2400" dirty="0" smtClean="0"/>
              <a:t>of particles in a body.</a:t>
            </a:r>
          </a:p>
          <a:p>
            <a:r>
              <a:rPr lang="en-AU" sz="2400" b="1" dirty="0" smtClean="0"/>
              <a:t>Heat</a:t>
            </a:r>
            <a:r>
              <a:rPr lang="en-AU" sz="2400" dirty="0" smtClean="0"/>
              <a:t> is thermal energy which is </a:t>
            </a:r>
            <a:r>
              <a:rPr lang="en-AU" sz="2400" b="1" dirty="0" smtClean="0"/>
              <a:t>transferred</a:t>
            </a:r>
            <a:r>
              <a:rPr lang="en-AU" sz="2400" dirty="0" smtClean="0"/>
              <a:t> from one body to another due to temperature difference.  Adding heat energy to a body causes the particles to </a:t>
            </a:r>
            <a:r>
              <a:rPr lang="en-AU" sz="2400" b="1" dirty="0" smtClean="0"/>
              <a:t>vibrate faster</a:t>
            </a:r>
            <a:r>
              <a:rPr lang="en-AU" sz="2400" dirty="0" smtClean="0"/>
              <a:t>, increasing the </a:t>
            </a:r>
            <a:r>
              <a:rPr lang="en-AU" sz="2400" b="1" dirty="0" smtClean="0"/>
              <a:t>temperature</a:t>
            </a:r>
            <a:r>
              <a:rPr lang="en-AU" sz="2400" dirty="0" smtClean="0"/>
              <a:t> of the body.</a:t>
            </a:r>
            <a:endParaRPr lang="en-AU" sz="2400" dirty="0"/>
          </a:p>
        </p:txBody>
      </p:sp>
      <p:pic>
        <p:nvPicPr>
          <p:cNvPr id="1026" name="Picture 2" descr="https://www.educationperfect.com/media/content/Chinese/1427427512.777531g/1427427517124-791336422-4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1775" y="4333612"/>
            <a:ext cx="2384425" cy="228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36259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511</TotalTime>
  <Words>992</Words>
  <Application>Microsoft Office PowerPoint</Application>
  <PresentationFormat>Widescreen</PresentationFormat>
  <Paragraphs>350</Paragraphs>
  <Slides>67</Slides>
  <Notes>0</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Cambria Math</vt:lpstr>
      <vt:lpstr>Gill Sans MT</vt:lpstr>
      <vt:lpstr>Wingdings 2</vt:lpstr>
      <vt:lpstr>Dividend</vt:lpstr>
      <vt:lpstr>Heating Processes</vt:lpstr>
      <vt:lpstr>Kinetic Theory</vt:lpstr>
      <vt:lpstr>Learning Intentions</vt:lpstr>
      <vt:lpstr>Kinetic particle Model</vt:lpstr>
      <vt:lpstr>Assumptions of the kinetic particle Model</vt:lpstr>
      <vt:lpstr>Temperature and Kinetic energy</vt:lpstr>
      <vt:lpstr>Three main states of Matter: Solids, Liquids and gases</vt:lpstr>
      <vt:lpstr>Energy in solids, liquids and gases</vt:lpstr>
      <vt:lpstr>Heat and Temperature</vt:lpstr>
      <vt:lpstr>Scales of measuring temperature</vt:lpstr>
      <vt:lpstr>Kelvin scale (absolute scale) and Celsius scale</vt:lpstr>
      <vt:lpstr>Converting Celsius to Kelvin</vt:lpstr>
      <vt:lpstr>Measuring temperature</vt:lpstr>
      <vt:lpstr>Thermometer</vt:lpstr>
      <vt:lpstr>Temperature Uncertainty</vt:lpstr>
      <vt:lpstr>Questions </vt:lpstr>
      <vt:lpstr>Specific &amp; Latent Heat</vt:lpstr>
      <vt:lpstr>Learning Intentions</vt:lpstr>
      <vt:lpstr>What is specific heat Capacity?</vt:lpstr>
      <vt:lpstr>PowerPoint Presentation</vt:lpstr>
      <vt:lpstr>Specific Heat capacity and Mass</vt:lpstr>
      <vt:lpstr>Specific Heat Capacity Equation</vt:lpstr>
      <vt:lpstr>PowerPoint Presentation</vt:lpstr>
      <vt:lpstr>Heating Curve</vt:lpstr>
      <vt:lpstr>Changing state</vt:lpstr>
      <vt:lpstr>Adding Heat Energy</vt:lpstr>
      <vt:lpstr>Removing Heat energy</vt:lpstr>
      <vt:lpstr>Temperature change during phase change</vt:lpstr>
      <vt:lpstr>Latent heat</vt:lpstr>
      <vt:lpstr>Latent heat and energy</vt:lpstr>
      <vt:lpstr>Questions </vt:lpstr>
      <vt:lpstr>Convection, Conduction &amp; Radiation</vt:lpstr>
      <vt:lpstr>Learning Intentions</vt:lpstr>
      <vt:lpstr>Internal Energy</vt:lpstr>
      <vt:lpstr>Thermal Energy</vt:lpstr>
      <vt:lpstr>Heat and Temperature</vt:lpstr>
      <vt:lpstr>PowerPoint Presentation</vt:lpstr>
      <vt:lpstr>Types of Heat Transfer</vt:lpstr>
      <vt:lpstr>Conduction</vt:lpstr>
      <vt:lpstr>PowerPoint Presentation</vt:lpstr>
      <vt:lpstr>PowerPoint Presentation</vt:lpstr>
      <vt:lpstr>Convection</vt:lpstr>
      <vt:lpstr>PowerPoint Presentation</vt:lpstr>
      <vt:lpstr>PowerPoint Presentation</vt:lpstr>
      <vt:lpstr>Convection examples</vt:lpstr>
      <vt:lpstr>Convection Currents</vt:lpstr>
      <vt:lpstr>Radiation</vt:lpstr>
      <vt:lpstr>Radiation Examples </vt:lpstr>
      <vt:lpstr>Absorbing Radiation</vt:lpstr>
      <vt:lpstr>Light surfaces or Dark Surfaces</vt:lpstr>
      <vt:lpstr>Clear objects</vt:lpstr>
      <vt:lpstr>PowerPoint Presentation</vt:lpstr>
      <vt:lpstr>PowerPoint Presentation</vt:lpstr>
      <vt:lpstr>Thermal equilibrium</vt:lpstr>
      <vt:lpstr>Zeroth Law of Thermodynamics</vt:lpstr>
      <vt:lpstr>PowerPoint Presentation</vt:lpstr>
      <vt:lpstr>PowerPoint Presentation</vt:lpstr>
      <vt:lpstr>Calorimetry Calculations</vt:lpstr>
      <vt:lpstr>Calorimetry calculation example</vt:lpstr>
      <vt:lpstr>Calorimetry calculation example Continued</vt:lpstr>
      <vt:lpstr>Calorimetry calculation example Continued</vt:lpstr>
      <vt:lpstr>Energy transfers</vt:lpstr>
      <vt:lpstr>Types of Systems</vt:lpstr>
      <vt:lpstr>High Grade or Low grade energy</vt:lpstr>
      <vt:lpstr>Energy Efficiency</vt:lpstr>
      <vt:lpstr>Energy efficiency explained</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Heating Processes</dc:title>
  <dc:creator>Joseph D'cruz</dc:creator>
  <cp:lastModifiedBy>Joseph D'cruz</cp:lastModifiedBy>
  <cp:revision>40</cp:revision>
  <dcterms:created xsi:type="dcterms:W3CDTF">2019-12-20T13:16:33Z</dcterms:created>
  <dcterms:modified xsi:type="dcterms:W3CDTF">2019-12-21T14:25:17Z</dcterms:modified>
</cp:coreProperties>
</file>